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81" r:id="rId9"/>
    <p:sldId id="263" r:id="rId10"/>
    <p:sldId id="264" r:id="rId11"/>
    <p:sldId id="265" r:id="rId12"/>
    <p:sldId id="266" r:id="rId13"/>
    <p:sldId id="267" r:id="rId14"/>
    <p:sldId id="268" r:id="rId15"/>
    <p:sldId id="282"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veat" pitchFamily="2" charset="0"/>
      <p:regular r:id="rId34"/>
      <p:bold r:id="rId35"/>
    </p:embeddedFont>
    <p:embeddedFont>
      <p:font typeface="Merriweather" pitchFamily="2" charset="77"/>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6665"/>
    <a:srgbClr val="6FA8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7"/>
  </p:normalViewPr>
  <p:slideViewPr>
    <p:cSldViewPr snapToGrid="0">
      <p:cViewPr varScale="1">
        <p:scale>
          <a:sx n="118" d="100"/>
          <a:sy n="118" d="100"/>
        </p:scale>
        <p:origin x="944" y="18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9019694d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19019694d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Hypothesis: modularity does not align with habitat divisions</a:t>
            </a:r>
            <a:endParaRPr/>
          </a:p>
          <a:p>
            <a:pPr marL="0" lvl="0" indent="0" algn="l" rtl="0">
              <a:spcBef>
                <a:spcPts val="0"/>
              </a:spcBef>
              <a:spcAft>
                <a:spcPts val="0"/>
              </a:spcAft>
              <a:buNone/>
            </a:pPr>
            <a:endParaRPr/>
          </a:p>
          <a:p>
            <a:pPr marL="0" lvl="0" indent="0" algn="l" rtl="0">
              <a:spcBef>
                <a:spcPts val="0"/>
              </a:spcBef>
              <a:spcAft>
                <a:spcPts val="0"/>
              </a:spcAft>
              <a:buNone/>
            </a:pPr>
            <a:r>
              <a:rPr lang="en"/>
              <a:t>Eigen Centrality:</a:t>
            </a:r>
            <a:endParaRPr/>
          </a:p>
          <a:p>
            <a:pPr marL="457200" lvl="0" indent="-298450" algn="l" rtl="0">
              <a:spcBef>
                <a:spcPts val="0"/>
              </a:spcBef>
              <a:spcAft>
                <a:spcPts val="0"/>
              </a:spcAft>
              <a:buSzPts val="1100"/>
              <a:buChar char="-"/>
            </a:pPr>
            <a:r>
              <a:rPr lang="en"/>
              <a:t>Definition: Like degree centrality, EigenCentrality measures a node’s influence based on the number of links it has to other nodes in the network. EigenCentrality then goes a step further by also taking into account how well connected a node is, and how many links their connections have, and so on through the network.</a:t>
            </a:r>
            <a:endParaRPr/>
          </a:p>
          <a:p>
            <a:pPr marL="457200" lvl="0" indent="-298450" algn="l" rtl="0">
              <a:spcBef>
                <a:spcPts val="0"/>
              </a:spcBef>
              <a:spcAft>
                <a:spcPts val="0"/>
              </a:spcAft>
              <a:buSzPts val="1100"/>
              <a:buChar char="-"/>
            </a:pPr>
            <a:r>
              <a:rPr lang="en"/>
              <a:t>What it tells us: By calculating the extended connections of a node, EigenCentrality can identify nodes with influence over the whole network, not just those directly connected to it.</a:t>
            </a:r>
            <a:endParaRPr/>
          </a:p>
          <a:p>
            <a:pPr marL="457200" lvl="0" indent="-298450" algn="l" rtl="0">
              <a:spcBef>
                <a:spcPts val="0"/>
              </a:spcBef>
              <a:spcAft>
                <a:spcPts val="0"/>
              </a:spcAft>
              <a:buSzPts val="1100"/>
              <a:buChar char="-"/>
            </a:pPr>
            <a:r>
              <a:rPr lang="en"/>
              <a:t>When to use it: EigenCentrality is a good ‘all-round’ SNA score, handy for understanding human social networks, but also for understanding networks like malware propagation.</a:t>
            </a:r>
            <a:endParaRPr/>
          </a:p>
          <a:p>
            <a:pPr marL="457200" lvl="0" indent="-298450" algn="l" rtl="0">
              <a:spcBef>
                <a:spcPts val="0"/>
              </a:spcBef>
              <a:spcAft>
                <a:spcPts val="0"/>
              </a:spcAft>
              <a:buSzPts val="1100"/>
              <a:buChar char="-"/>
            </a:pPr>
            <a:r>
              <a:rPr lang="en"/>
              <a:t>A bit more detail: Our tools calculate each node’s EigenCentrality by converging on an eigenvector using the power iteration method. Learn more about EigenCentrality</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f007826c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1f007826c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Because I’m an ornithologist, I have to get the word bird into this talk somehow… So, we’re going to take a bird’s eye view of the nearshore food web. There are many more specific details of these networks that I simply don’t have time for in a 15-minute talk, so I want to show you more generally what we mean by an integrated network. Jarret’s already described some of the key interactions in this system. Stick around to hear talks from my colleagues that will look in more detail at how species interactions related to changes in composition and function through time.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f2ee38b5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f2ee38b5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Green sea urchin = Strongylocentrotus droebachiensis</a:t>
            </a:r>
            <a:endParaRPr/>
          </a:p>
          <a:p>
            <a:pPr marL="457200" lvl="0" indent="-298450" algn="l" rtl="0">
              <a:spcBef>
                <a:spcPts val="0"/>
              </a:spcBef>
              <a:spcAft>
                <a:spcPts val="0"/>
              </a:spcAft>
              <a:buSzPts val="1100"/>
              <a:buChar char="-"/>
            </a:pPr>
            <a:r>
              <a:rPr lang="en"/>
              <a:t>Atlantic rock crab = Cancer irroratus</a:t>
            </a:r>
            <a:endParaRPr/>
          </a:p>
          <a:p>
            <a:pPr marL="457200" lvl="0" indent="-298450" algn="l" rtl="0">
              <a:spcBef>
                <a:spcPts val="0"/>
              </a:spcBef>
              <a:spcAft>
                <a:spcPts val="0"/>
              </a:spcAft>
              <a:buSzPts val="1100"/>
              <a:buChar char="-"/>
            </a:pPr>
            <a:r>
              <a:rPr lang="en"/>
              <a:t>American lobster = Homarus americanus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ec632c71d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ec632c71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e714e3e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1e714e3e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Species indicate three most central species (based on eigenvector centrality)</a:t>
            </a:r>
            <a:endParaRPr/>
          </a:p>
          <a:p>
            <a:pPr marL="457200" lvl="0" indent="-298450" algn="l" rtl="0">
              <a:spcBef>
                <a:spcPts val="0"/>
              </a:spcBef>
              <a:spcAft>
                <a:spcPts val="0"/>
              </a:spcAft>
              <a:buSzPts val="1100"/>
              <a:buChar char="-"/>
            </a:pPr>
            <a:r>
              <a:rPr lang="en"/>
              <a:t>European green crab = Carcinus maenas</a:t>
            </a:r>
            <a:endParaRPr/>
          </a:p>
          <a:p>
            <a:pPr marL="457200" lvl="0" indent="-298450" algn="l" rtl="0">
              <a:spcBef>
                <a:spcPts val="0"/>
              </a:spcBef>
              <a:spcAft>
                <a:spcPts val="0"/>
              </a:spcAft>
              <a:buSzPts val="1100"/>
              <a:buChar char="-"/>
            </a:pPr>
            <a:r>
              <a:rPr lang="en"/>
              <a:t>Common periwinkle = Littorina littorea</a:t>
            </a:r>
            <a:endParaRPr/>
          </a:p>
          <a:p>
            <a:pPr marL="457200" lvl="0" indent="-298450" algn="l" rtl="0">
              <a:spcBef>
                <a:spcPts val="0"/>
              </a:spcBef>
              <a:spcAft>
                <a:spcPts val="0"/>
              </a:spcAft>
              <a:buSzPts val="1100"/>
              <a:buChar char="-"/>
            </a:pPr>
            <a:r>
              <a:rPr lang="en"/>
              <a:t>Dogwhelk = Nucella lapillus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e714e3e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1e714e3e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Species indicate three most central species (based on eigenvector centrality)</a:t>
            </a:r>
            <a:endParaRPr/>
          </a:p>
          <a:p>
            <a:pPr marL="457200" lvl="0" indent="-298450" algn="l" rtl="0">
              <a:spcBef>
                <a:spcPts val="0"/>
              </a:spcBef>
              <a:spcAft>
                <a:spcPts val="0"/>
              </a:spcAft>
              <a:buSzPts val="1100"/>
              <a:buChar char="-"/>
            </a:pPr>
            <a:r>
              <a:rPr lang="en"/>
              <a:t>European green crab = Carcinus maenas</a:t>
            </a:r>
            <a:endParaRPr/>
          </a:p>
          <a:p>
            <a:pPr marL="457200" lvl="0" indent="-298450" algn="l" rtl="0">
              <a:spcBef>
                <a:spcPts val="0"/>
              </a:spcBef>
              <a:spcAft>
                <a:spcPts val="0"/>
              </a:spcAft>
              <a:buSzPts val="1100"/>
              <a:buChar char="-"/>
            </a:pPr>
            <a:r>
              <a:rPr lang="en"/>
              <a:t>Common periwinkle = Littorina littorea</a:t>
            </a:r>
            <a:endParaRPr/>
          </a:p>
          <a:p>
            <a:pPr marL="457200" lvl="0" indent="-298450" algn="l" rtl="0">
              <a:spcBef>
                <a:spcPts val="0"/>
              </a:spcBef>
              <a:spcAft>
                <a:spcPts val="0"/>
              </a:spcAft>
              <a:buSzPts val="1100"/>
              <a:buChar char="-"/>
            </a:pPr>
            <a:r>
              <a:rPr lang="en"/>
              <a:t>Dogwhelk = Nucella lapillus</a:t>
            </a:r>
            <a:endParaRPr/>
          </a:p>
        </p:txBody>
      </p:sp>
    </p:spTree>
    <p:extLst>
      <p:ext uri="{BB962C8B-B14F-4D97-AF65-F5344CB8AC3E}">
        <p14:creationId xmlns:p14="http://schemas.microsoft.com/office/powerpoint/2010/main" val="2373295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1ec632c71d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1ec632c71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1ec632c71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1ec632c71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Both (only) is also an underestimate because many species in the subtidal island list likely also occur in the intertidal, but only at high tides (outside of sampling) – this could probably be fixed, but it’s also sort of the point!</a:t>
            </a:r>
            <a:endParaRPr/>
          </a:p>
          <a:p>
            <a:pPr marL="457200" lvl="0" indent="-298450" algn="l" rtl="0">
              <a:spcBef>
                <a:spcPts val="0"/>
              </a:spcBef>
              <a:spcAft>
                <a:spcPts val="0"/>
              </a:spcAft>
              <a:buSzPts val="1100"/>
              <a:buChar char="-"/>
            </a:pPr>
            <a:r>
              <a:rPr lang="en"/>
              <a:t>2 species missing from Both (only), because they are not connected to other species who occur in both zones: </a:t>
            </a:r>
            <a:r>
              <a:rPr lang="en" i="1"/>
              <a:t>Botrylloides violaceus</a:t>
            </a:r>
            <a:r>
              <a:rPr lang="en"/>
              <a:t> (chain tunicate) and </a:t>
            </a:r>
            <a:r>
              <a:rPr lang="en" i="1"/>
              <a:t>Modiolus modiolus</a:t>
            </a:r>
            <a:r>
              <a:rPr lang="en"/>
              <a:t> (northern horse mussel)</a:t>
            </a:r>
            <a:endParaRPr/>
          </a:p>
          <a:p>
            <a:pPr marL="914400" lvl="1" indent="-298450" algn="l" rtl="0">
              <a:spcBef>
                <a:spcPts val="0"/>
              </a:spcBef>
              <a:spcAft>
                <a:spcPts val="0"/>
              </a:spcAft>
              <a:buSzPts val="1100"/>
              <a:buChar char="-"/>
            </a:pPr>
            <a:r>
              <a:rPr lang="en"/>
              <a:t>They are included in the Both + 1º network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ec632c71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1ec632c71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Species indicate three most central species (based on eigenvector centrality)</a:t>
            </a:r>
            <a:endParaRPr/>
          </a:p>
          <a:p>
            <a:pPr marL="457200" lvl="0" indent="-298450" algn="l" rtl="0">
              <a:spcBef>
                <a:spcPts val="0"/>
              </a:spcBef>
              <a:spcAft>
                <a:spcPts val="0"/>
              </a:spcAft>
              <a:buSzPts val="1100"/>
              <a:buChar char="-"/>
            </a:pPr>
            <a:r>
              <a:rPr lang="en"/>
              <a:t>Blue mussel = Mytilus edulis</a:t>
            </a:r>
            <a:endParaRPr/>
          </a:p>
          <a:p>
            <a:pPr marL="457200" lvl="0" indent="-298450" algn="l" rtl="0">
              <a:spcBef>
                <a:spcPts val="0"/>
              </a:spcBef>
              <a:spcAft>
                <a:spcPts val="0"/>
              </a:spcAft>
              <a:buSzPts val="1100"/>
              <a:buChar char="-"/>
            </a:pPr>
            <a:r>
              <a:rPr lang="en"/>
              <a:t>Sugar kelp = Saccharina latissima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1ec632c71d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1ec632c71d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19019694d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19019694d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1ec632c71d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1ec632c71d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Compared to 1000 random networks with the same number of nodes and edges, our network is significantly more modular (p&lt;0.001, mean modularity for random network = 0.22). </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However, linear discriminant analysis </a:t>
            </a:r>
            <a:r>
              <a:rPr lang="en" sz="1200" b="1">
                <a:solidFill>
                  <a:schemeClr val="dk1"/>
                </a:solidFill>
                <a:latin typeface="Calibri"/>
                <a:ea typeface="Calibri"/>
                <a:cs typeface="Calibri"/>
                <a:sym typeface="Calibri"/>
              </a:rPr>
              <a:t>could not</a:t>
            </a:r>
            <a:r>
              <a:rPr lang="en" sz="1200">
                <a:solidFill>
                  <a:schemeClr val="dk1"/>
                </a:solidFill>
                <a:latin typeface="Calibri"/>
                <a:ea typeface="Calibri"/>
                <a:cs typeface="Calibri"/>
                <a:sym typeface="Calibri"/>
              </a:rPr>
              <a:t> significantly distinguish modules by habitat (p=0.5, Fig. 3), which suggests that habitats do not form natural boundaries for food-web modules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1f007826c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1f007826c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ec632c71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ec632c71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1ec632c71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1ec632c71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19019694d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19019694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1ec632c71d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1ec632c71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1f007826c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1f007826c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1f007826c1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1f007826c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f2ee38b5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f2ee38b5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f2ee38b5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f2ee38b5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identify all known connections in the intertidal, in the subtidal, and across the intertidal and subtidal. We characterize the links connecting the intertidal and subtidal (identify species, and specific motifs involved, (if we keep that angle), and we ask how these links alter our understanding of intertidal and subtidal food webs. </a:t>
            </a:r>
            <a:endParaRPr/>
          </a:p>
          <a:p>
            <a:pPr marL="0" lvl="0" indent="0" algn="l" rtl="0">
              <a:spcBef>
                <a:spcPts val="0"/>
              </a:spcBef>
              <a:spcAft>
                <a:spcPts val="0"/>
              </a:spcAft>
              <a:buNone/>
            </a:pPr>
            <a:endParaRPr/>
          </a:p>
          <a:p>
            <a:pPr marL="0" lvl="0" indent="0" algn="l" rtl="0">
              <a:spcBef>
                <a:spcPts val="0"/>
              </a:spcBef>
              <a:spcAft>
                <a:spcPts val="0"/>
              </a:spcAft>
              <a:buNone/>
            </a:pPr>
            <a:r>
              <a:rPr lang="en"/>
              <a:t>How does it affect the structure of a system as a whole AND/OR how does it affect individual nodes (e.g., their centrality)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What do we miss when we considered the subtidal and intertidal as separate communities?</a:t>
            </a:r>
            <a:endParaRPr/>
          </a:p>
          <a:p>
            <a:pPr marL="0" lvl="0" indent="0" algn="l" rtl="0">
              <a:spcBef>
                <a:spcPts val="0"/>
              </a:spcBef>
              <a:spcAft>
                <a:spcPts val="0"/>
              </a:spcAft>
              <a:buClr>
                <a:schemeClr val="dk1"/>
              </a:buClr>
              <a:buSzPts val="1100"/>
              <a:buFont typeface="Arial"/>
              <a:buNone/>
            </a:pPr>
            <a:r>
              <a:rPr lang="en"/>
              <a:t>Dummy networks w example connections between them</a:t>
            </a:r>
            <a:endParaRPr/>
          </a:p>
          <a:p>
            <a:pPr marL="0" lvl="0" indent="0" algn="l" rtl="0">
              <a:spcBef>
                <a:spcPts val="0"/>
              </a:spcBef>
              <a:spcAft>
                <a:spcPts val="0"/>
              </a:spcAft>
              <a:buClr>
                <a:schemeClr val="dk1"/>
              </a:buClr>
              <a:buSzPts val="1100"/>
              <a:buFont typeface="Arial"/>
              <a:buNone/>
            </a:pPr>
            <a:r>
              <a:rPr lang="en"/>
              <a:t>Steiborg</a:t>
            </a:r>
            <a:endParaRPr/>
          </a:p>
          <a:p>
            <a:pPr marL="0" lvl="0" indent="0" algn="l" rtl="0">
              <a:spcBef>
                <a:spcPts val="0"/>
              </a:spcBef>
              <a:spcAft>
                <a:spcPts val="0"/>
              </a:spcAft>
              <a:buClr>
                <a:schemeClr val="dk1"/>
              </a:buClr>
              <a:buSzPts val="1100"/>
              <a:buFont typeface="Arial"/>
              <a:buNone/>
            </a:pPr>
            <a:r>
              <a:rPr lang="en"/>
              <a:t>Trophic cascades? If you don’t link the zones you miss those interactions/motifs that could lead to a cascade in the system</a:t>
            </a:r>
            <a:endParaRPr/>
          </a:p>
          <a:p>
            <a:pPr marL="0" lvl="0" indent="0" algn="l" rtl="0">
              <a:spcBef>
                <a:spcPts val="0"/>
              </a:spcBef>
              <a:spcAft>
                <a:spcPts val="0"/>
              </a:spcAft>
              <a:buClr>
                <a:schemeClr val="dk1"/>
              </a:buClr>
              <a:buSzPts val="1100"/>
              <a:buFont typeface="Arial"/>
              <a:buNone/>
            </a:pPr>
            <a:r>
              <a:rPr lang="en"/>
              <a:t>Cross-ecosystem system transfer/flow of energy from intertidal to subtidal, and back again?</a:t>
            </a:r>
            <a:endParaRPr/>
          </a:p>
          <a:p>
            <a:pPr marL="0" lvl="0" indent="0" algn="l" rtl="0">
              <a:spcBef>
                <a:spcPts val="0"/>
              </a:spcBef>
              <a:spcAft>
                <a:spcPts val="0"/>
              </a:spcAft>
              <a:buClr>
                <a:schemeClr val="dk1"/>
              </a:buClr>
              <a:buSzPts val="1100"/>
              <a:buFont typeface="Arial"/>
              <a:buNone/>
            </a:pPr>
            <a:r>
              <a:rPr lang="en"/>
              <a:t>Cross-habitat species links and effects on network structure</a:t>
            </a:r>
            <a:endParaRPr/>
          </a:p>
          <a:p>
            <a:pPr marL="0" lvl="0" indent="0" algn="l" rtl="0">
              <a:spcBef>
                <a:spcPts val="0"/>
              </a:spcBef>
              <a:spcAft>
                <a:spcPts val="0"/>
              </a:spcAft>
              <a:buClr>
                <a:schemeClr val="dk1"/>
              </a:buClr>
              <a:buSzPts val="1100"/>
              <a:buFont typeface="Arial"/>
              <a:buNone/>
            </a:pPr>
            <a:r>
              <a:rPr lang="en"/>
              <a:t>Examples of how the subtidal and intertidal interact (REFs), but what does the whole picture look like? What’s the extent of those interactions</a:t>
            </a:r>
            <a:endParaRPr/>
          </a:p>
          <a:p>
            <a:pPr marL="0" lvl="0" indent="0" algn="l" rtl="0">
              <a:spcBef>
                <a:spcPts val="0"/>
              </a:spcBef>
              <a:spcAft>
                <a:spcPts val="0"/>
              </a:spcAft>
              <a:buClr>
                <a:schemeClr val="dk1"/>
              </a:buClr>
              <a:buSzPts val="1100"/>
              <a:buFont typeface="Arial"/>
              <a:buNone/>
            </a:pPr>
            <a:r>
              <a:rPr lang="en"/>
              <a:t>Ellis et al. (gulls to crabs); Stenick (crabs to urchins, lobsters, kelp)</a:t>
            </a:r>
            <a:endParaRPr/>
          </a:p>
          <a:p>
            <a:pPr marL="0" lvl="0" indent="0" algn="l" rtl="0">
              <a:spcBef>
                <a:spcPts val="0"/>
              </a:spcBef>
              <a:spcAft>
                <a:spcPts val="0"/>
              </a:spcAft>
              <a:buClr>
                <a:schemeClr val="dk1"/>
              </a:buClr>
              <a:buSzPts val="1100"/>
              <a:buFont typeface="Arial"/>
              <a:buNone/>
            </a:pPr>
            <a:r>
              <a:rPr lang="en"/>
              <a:t>Lafferty and Morton (including parasites in networks)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f94da3b0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1f94da3b0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identify all known connections in the intertidal, in the subtidal, and across the intertidal and subtidal. We characterize the links connecting the intertidal and subtidal (identify species, and specific motifs involved, (if we keep that angle), and we ask how these links alter our understanding of intertidal and subtidal food webs. </a:t>
            </a:r>
            <a:endParaRPr/>
          </a:p>
          <a:p>
            <a:pPr marL="0" lvl="0" indent="0" algn="l" rtl="0">
              <a:spcBef>
                <a:spcPts val="0"/>
              </a:spcBef>
              <a:spcAft>
                <a:spcPts val="0"/>
              </a:spcAft>
              <a:buNone/>
            </a:pPr>
            <a:endParaRPr/>
          </a:p>
          <a:p>
            <a:pPr marL="0" lvl="0" indent="0" algn="l" rtl="0">
              <a:spcBef>
                <a:spcPts val="0"/>
              </a:spcBef>
              <a:spcAft>
                <a:spcPts val="0"/>
              </a:spcAft>
              <a:buNone/>
            </a:pPr>
            <a:r>
              <a:rPr lang="en"/>
              <a:t>How does it affect the structure of a system as a whole AND/OR how does it affect individual nodes (e.g., their centrality)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What do we miss when we considered the subtidal and intertidal as separate communities?</a:t>
            </a:r>
            <a:endParaRPr/>
          </a:p>
          <a:p>
            <a:pPr marL="0" lvl="0" indent="0" algn="l" rtl="0">
              <a:spcBef>
                <a:spcPts val="0"/>
              </a:spcBef>
              <a:spcAft>
                <a:spcPts val="0"/>
              </a:spcAft>
              <a:buClr>
                <a:schemeClr val="dk1"/>
              </a:buClr>
              <a:buSzPts val="1100"/>
              <a:buFont typeface="Arial"/>
              <a:buNone/>
            </a:pPr>
            <a:r>
              <a:rPr lang="en"/>
              <a:t>Dummy networks w example connections between them</a:t>
            </a:r>
            <a:endParaRPr/>
          </a:p>
          <a:p>
            <a:pPr marL="0" lvl="0" indent="0" algn="l" rtl="0">
              <a:spcBef>
                <a:spcPts val="0"/>
              </a:spcBef>
              <a:spcAft>
                <a:spcPts val="0"/>
              </a:spcAft>
              <a:buClr>
                <a:schemeClr val="dk1"/>
              </a:buClr>
              <a:buSzPts val="1100"/>
              <a:buFont typeface="Arial"/>
              <a:buNone/>
            </a:pPr>
            <a:r>
              <a:rPr lang="en"/>
              <a:t>Steiborg</a:t>
            </a:r>
            <a:endParaRPr/>
          </a:p>
          <a:p>
            <a:pPr marL="0" lvl="0" indent="0" algn="l" rtl="0">
              <a:spcBef>
                <a:spcPts val="0"/>
              </a:spcBef>
              <a:spcAft>
                <a:spcPts val="0"/>
              </a:spcAft>
              <a:buClr>
                <a:schemeClr val="dk1"/>
              </a:buClr>
              <a:buSzPts val="1100"/>
              <a:buFont typeface="Arial"/>
              <a:buNone/>
            </a:pPr>
            <a:r>
              <a:rPr lang="en"/>
              <a:t>Trophic cascades? If you don’t link the zones you miss those interactions/motifs that could lead to a cascade in the system</a:t>
            </a:r>
            <a:endParaRPr/>
          </a:p>
          <a:p>
            <a:pPr marL="0" lvl="0" indent="0" algn="l" rtl="0">
              <a:spcBef>
                <a:spcPts val="0"/>
              </a:spcBef>
              <a:spcAft>
                <a:spcPts val="0"/>
              </a:spcAft>
              <a:buClr>
                <a:schemeClr val="dk1"/>
              </a:buClr>
              <a:buSzPts val="1100"/>
              <a:buFont typeface="Arial"/>
              <a:buNone/>
            </a:pPr>
            <a:r>
              <a:rPr lang="en"/>
              <a:t>Cross-ecosystem system transfer/flow of energy from intertidal to subtidal, and back again?</a:t>
            </a:r>
            <a:endParaRPr/>
          </a:p>
          <a:p>
            <a:pPr marL="0" lvl="0" indent="0" algn="l" rtl="0">
              <a:spcBef>
                <a:spcPts val="0"/>
              </a:spcBef>
              <a:spcAft>
                <a:spcPts val="0"/>
              </a:spcAft>
              <a:buClr>
                <a:schemeClr val="dk1"/>
              </a:buClr>
              <a:buSzPts val="1100"/>
              <a:buFont typeface="Arial"/>
              <a:buNone/>
            </a:pPr>
            <a:r>
              <a:rPr lang="en"/>
              <a:t>Cross-habitat species links and effects on network structure</a:t>
            </a:r>
            <a:endParaRPr/>
          </a:p>
          <a:p>
            <a:pPr marL="0" lvl="0" indent="0" algn="l" rtl="0">
              <a:spcBef>
                <a:spcPts val="0"/>
              </a:spcBef>
              <a:spcAft>
                <a:spcPts val="0"/>
              </a:spcAft>
              <a:buClr>
                <a:schemeClr val="dk1"/>
              </a:buClr>
              <a:buSzPts val="1100"/>
              <a:buFont typeface="Arial"/>
              <a:buNone/>
            </a:pPr>
            <a:r>
              <a:rPr lang="en"/>
              <a:t>Examples of how the subtidal and intertidal interact (REFs), but what does the whole picture look like? What’s the extent of those interactions</a:t>
            </a:r>
            <a:endParaRPr/>
          </a:p>
          <a:p>
            <a:pPr marL="0" lvl="0" indent="0" algn="l" rtl="0">
              <a:spcBef>
                <a:spcPts val="0"/>
              </a:spcBef>
              <a:spcAft>
                <a:spcPts val="0"/>
              </a:spcAft>
              <a:buClr>
                <a:schemeClr val="dk1"/>
              </a:buClr>
              <a:buSzPts val="1100"/>
              <a:buFont typeface="Arial"/>
              <a:buNone/>
            </a:pPr>
            <a:r>
              <a:rPr lang="en"/>
              <a:t>Ellis et al. (gulls to crabs); Stenick (crabs to urchins, lobsters, kelp)</a:t>
            </a:r>
            <a:endParaRPr/>
          </a:p>
          <a:p>
            <a:pPr marL="0" lvl="0" indent="0" algn="l" rtl="0">
              <a:spcBef>
                <a:spcPts val="0"/>
              </a:spcBef>
              <a:spcAft>
                <a:spcPts val="0"/>
              </a:spcAft>
              <a:buClr>
                <a:schemeClr val="dk1"/>
              </a:buClr>
              <a:buSzPts val="1100"/>
              <a:buFont typeface="Arial"/>
              <a:buNone/>
            </a:pPr>
            <a:r>
              <a:rPr lang="en"/>
              <a:t>Lafferty and Morton (including parasites in networks)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ec632c71d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1ec632c71d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9019694d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9019694d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9019694d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9019694d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054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9019694d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19019694d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rgbClr val="FFF2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2.png"/><Relationship Id="rId2" Type="http://schemas.openxmlformats.org/officeDocument/2006/relationships/notesSlide" Target="../notesSlides/notesSlide24.xml"/><Relationship Id="rId16"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5" Type="http://schemas.openxmlformats.org/officeDocument/2006/relationships/image" Target="../media/image61.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6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3"/>
        <p:cNvGrpSpPr/>
        <p:nvPr/>
      </p:nvGrpSpPr>
      <p:grpSpPr>
        <a:xfrm>
          <a:off x="0" y="0"/>
          <a:ext cx="0" cy="0"/>
          <a:chOff x="0" y="0"/>
          <a:chExt cx="0" cy="0"/>
        </a:xfrm>
      </p:grpSpPr>
      <p:sp>
        <p:nvSpPr>
          <p:cNvPr id="64" name="Google Shape;64;p13"/>
          <p:cNvSpPr/>
          <p:nvPr/>
        </p:nvSpPr>
        <p:spPr>
          <a:xfrm rot="-958266">
            <a:off x="-783759" y="-1168857"/>
            <a:ext cx="10012267" cy="4225816"/>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txBox="1">
            <a:spLocks noGrp="1"/>
          </p:cNvSpPr>
          <p:nvPr>
            <p:ph type="ctrTitle"/>
          </p:nvPr>
        </p:nvSpPr>
        <p:spPr>
          <a:xfrm>
            <a:off x="235500" y="373025"/>
            <a:ext cx="8520600" cy="148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40" b="1">
                <a:latin typeface="Caveat"/>
                <a:ea typeface="Caveat"/>
                <a:cs typeface="Caveat"/>
                <a:sym typeface="Caveat"/>
              </a:rPr>
              <a:t>When 2 become 1</a:t>
            </a:r>
            <a:br>
              <a:rPr lang="en" sz="3040"/>
            </a:br>
            <a:r>
              <a:rPr lang="en" sz="2840"/>
              <a:t>Linking subtidal and intertidal food webs </a:t>
            </a:r>
            <a:br>
              <a:rPr lang="en" sz="2840"/>
            </a:br>
            <a:r>
              <a:rPr lang="en" sz="2840"/>
              <a:t>in the nearshore community of Appledore</a:t>
            </a:r>
            <a:endParaRPr sz="2840"/>
          </a:p>
        </p:txBody>
      </p:sp>
      <p:sp>
        <p:nvSpPr>
          <p:cNvPr id="66" name="Google Shape;66;p13"/>
          <p:cNvSpPr txBox="1">
            <a:spLocks noGrp="1"/>
          </p:cNvSpPr>
          <p:nvPr>
            <p:ph type="subTitle" idx="1"/>
          </p:nvPr>
        </p:nvSpPr>
        <p:spPr>
          <a:xfrm>
            <a:off x="235500" y="2088675"/>
            <a:ext cx="6374100" cy="114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770"/>
              <a:buNone/>
            </a:pPr>
            <a:r>
              <a:rPr lang="en" sz="1420" b="1"/>
              <a:t>Joseph B. Burant</a:t>
            </a:r>
            <a:r>
              <a:rPr lang="en" sz="1420"/>
              <a:t>, Tianna Peller, Julien Beaulieu, Nicole Knight, Jenny Muñoz, Laura Super, Ellen K. Bledsoe, Andrea Brown, Jennifer A. Dijkstra, </a:t>
            </a:r>
            <a:br>
              <a:rPr lang="en" sz="1420"/>
            </a:br>
            <a:r>
              <a:rPr lang="en" sz="1420"/>
              <a:t>Amelia Hesketh, Jake Lawlor, Alexis Pereira, Kate Sheridan, </a:t>
            </a:r>
            <a:br>
              <a:rPr lang="en" sz="1420"/>
            </a:br>
            <a:r>
              <a:rPr lang="en" sz="1420"/>
              <a:t>Kylla M. Benes, Jarrett E. K. Byrnes</a:t>
            </a:r>
            <a:endParaRPr sz="1420"/>
          </a:p>
          <a:p>
            <a:pPr marL="0" lvl="0" indent="0" algn="l" rtl="0">
              <a:lnSpc>
                <a:spcPct val="100000"/>
              </a:lnSpc>
              <a:spcBef>
                <a:spcPts val="0"/>
              </a:spcBef>
              <a:spcAft>
                <a:spcPts val="0"/>
              </a:spcAft>
              <a:buSzPts val="770"/>
              <a:buNone/>
            </a:pPr>
            <a:endParaRPr sz="1420"/>
          </a:p>
        </p:txBody>
      </p:sp>
      <p:pic>
        <p:nvPicPr>
          <p:cNvPr id="67" name="Google Shape;67;p13"/>
          <p:cNvPicPr preferRelativeResize="0"/>
          <p:nvPr/>
        </p:nvPicPr>
        <p:blipFill rotWithShape="1">
          <a:blip r:embed="rId3">
            <a:alphaModFix/>
          </a:blip>
          <a:srcRect r="2997"/>
          <a:stretch/>
        </p:blipFill>
        <p:spPr>
          <a:xfrm>
            <a:off x="4493950" y="3314700"/>
            <a:ext cx="4572000" cy="1828800"/>
          </a:xfrm>
          <a:prstGeom prst="rect">
            <a:avLst/>
          </a:prstGeom>
          <a:noFill/>
          <a:ln>
            <a:noFill/>
          </a:ln>
        </p:spPr>
      </p:pic>
      <p:pic>
        <p:nvPicPr>
          <p:cNvPr id="68" name="Google Shape;68;p13"/>
          <p:cNvPicPr preferRelativeResize="0"/>
          <p:nvPr/>
        </p:nvPicPr>
        <p:blipFill rotWithShape="1">
          <a:blip r:embed="rId4">
            <a:alphaModFix/>
          </a:blip>
          <a:srcRect r="80126"/>
          <a:stretch/>
        </p:blipFill>
        <p:spPr>
          <a:xfrm>
            <a:off x="335125" y="4178274"/>
            <a:ext cx="880246" cy="876000"/>
          </a:xfrm>
          <a:prstGeom prst="rect">
            <a:avLst/>
          </a:prstGeom>
          <a:noFill/>
          <a:ln>
            <a:noFill/>
          </a:ln>
        </p:spPr>
      </p:pic>
      <p:sp>
        <p:nvSpPr>
          <p:cNvPr id="69" name="Google Shape;69;p13"/>
          <p:cNvSpPr txBox="1"/>
          <p:nvPr/>
        </p:nvSpPr>
        <p:spPr>
          <a:xfrm>
            <a:off x="1291575" y="4334458"/>
            <a:ext cx="3241500" cy="608100"/>
          </a:xfrm>
          <a:prstGeom prst="rect">
            <a:avLst/>
          </a:prstGeom>
          <a:noFill/>
          <a:ln>
            <a:noFill/>
          </a:ln>
        </p:spPr>
        <p:txBody>
          <a:bodyPr spcFirstLastPara="1" wrap="square" lIns="91425" tIns="91425" rIns="91425" bIns="91425" anchor="t" anchorCtr="0">
            <a:spAutoFit/>
          </a:bodyPr>
          <a:lstStyle/>
          <a:p>
            <a:pPr marL="0" lvl="0" indent="0" algn="r" rtl="0">
              <a:lnSpc>
                <a:spcPct val="150000"/>
              </a:lnSpc>
              <a:spcBef>
                <a:spcPts val="0"/>
              </a:spcBef>
              <a:spcAft>
                <a:spcPts val="0"/>
              </a:spcAft>
              <a:buNone/>
            </a:pPr>
            <a:r>
              <a:rPr lang="en" sz="1100" b="1" dirty="0" err="1">
                <a:solidFill>
                  <a:schemeClr val="lt1"/>
                </a:solidFill>
                <a:latin typeface="Open Sans"/>
                <a:ea typeface="Open Sans"/>
                <a:cs typeface="Open Sans"/>
                <a:sym typeface="Open Sans"/>
              </a:rPr>
              <a:t>canadian</a:t>
            </a:r>
            <a:r>
              <a:rPr lang="en" sz="1100" b="1" dirty="0">
                <a:solidFill>
                  <a:schemeClr val="lt1"/>
                </a:solidFill>
                <a:latin typeface="Open Sans"/>
                <a:ea typeface="Open Sans"/>
                <a:cs typeface="Open Sans"/>
                <a:sym typeface="Open Sans"/>
              </a:rPr>
              <a:t> institute of ecology and evolution</a:t>
            </a:r>
            <a:br>
              <a:rPr lang="en" sz="1100" b="1" dirty="0">
                <a:solidFill>
                  <a:schemeClr val="lt1"/>
                </a:solidFill>
                <a:latin typeface="Open Sans"/>
                <a:ea typeface="Open Sans"/>
                <a:cs typeface="Open Sans"/>
                <a:sym typeface="Open Sans"/>
              </a:rPr>
            </a:br>
            <a:r>
              <a:rPr lang="en" sz="1100" b="1" dirty="0" err="1">
                <a:solidFill>
                  <a:schemeClr val="lt1"/>
                </a:solidFill>
                <a:latin typeface="Open Sans"/>
                <a:ea typeface="Open Sans"/>
                <a:cs typeface="Open Sans"/>
                <a:sym typeface="Open Sans"/>
              </a:rPr>
              <a:t>institut</a:t>
            </a:r>
            <a:r>
              <a:rPr lang="en" sz="1100" b="1" dirty="0">
                <a:solidFill>
                  <a:schemeClr val="lt1"/>
                </a:solidFill>
                <a:latin typeface="Open Sans"/>
                <a:ea typeface="Open Sans"/>
                <a:cs typeface="Open Sans"/>
                <a:sym typeface="Open Sans"/>
              </a:rPr>
              <a:t> </a:t>
            </a:r>
            <a:r>
              <a:rPr lang="en" sz="1100" b="1" dirty="0" err="1">
                <a:solidFill>
                  <a:schemeClr val="lt1"/>
                </a:solidFill>
                <a:latin typeface="Open Sans"/>
                <a:ea typeface="Open Sans"/>
                <a:cs typeface="Open Sans"/>
                <a:sym typeface="Open Sans"/>
              </a:rPr>
              <a:t>canadien</a:t>
            </a:r>
            <a:r>
              <a:rPr lang="en" sz="1100" b="1" dirty="0">
                <a:solidFill>
                  <a:schemeClr val="lt1"/>
                </a:solidFill>
                <a:latin typeface="Open Sans"/>
                <a:ea typeface="Open Sans"/>
                <a:cs typeface="Open Sans"/>
                <a:sym typeface="Open Sans"/>
              </a:rPr>
              <a:t> </a:t>
            </a:r>
            <a:r>
              <a:rPr lang="en" sz="1100" b="1" dirty="0" err="1">
                <a:solidFill>
                  <a:schemeClr val="lt1"/>
                </a:solidFill>
                <a:latin typeface="Open Sans"/>
                <a:ea typeface="Open Sans"/>
                <a:cs typeface="Open Sans"/>
                <a:sym typeface="Open Sans"/>
              </a:rPr>
              <a:t>d’écologie</a:t>
            </a:r>
            <a:r>
              <a:rPr lang="en" sz="1100" b="1" dirty="0">
                <a:solidFill>
                  <a:schemeClr val="lt1"/>
                </a:solidFill>
                <a:latin typeface="Open Sans"/>
                <a:ea typeface="Open Sans"/>
                <a:cs typeface="Open Sans"/>
                <a:sym typeface="Open Sans"/>
              </a:rPr>
              <a:t> et </a:t>
            </a:r>
            <a:r>
              <a:rPr lang="en" sz="1100" b="1" dirty="0" err="1">
                <a:solidFill>
                  <a:schemeClr val="lt1"/>
                </a:solidFill>
                <a:latin typeface="Open Sans"/>
                <a:ea typeface="Open Sans"/>
                <a:cs typeface="Open Sans"/>
                <a:sym typeface="Open Sans"/>
              </a:rPr>
              <a:t>d’évolution</a:t>
            </a:r>
            <a:endParaRPr sz="1100" b="1" dirty="0">
              <a:solidFill>
                <a:schemeClr val="lt1"/>
              </a:solidFill>
              <a:latin typeface="Open Sans"/>
              <a:ea typeface="Open Sans"/>
              <a:cs typeface="Open Sans"/>
              <a:sym typeface="Open Sans"/>
            </a:endParaRPr>
          </a:p>
        </p:txBody>
      </p:sp>
      <p:cxnSp>
        <p:nvCxnSpPr>
          <p:cNvPr id="70" name="Google Shape;70;p13"/>
          <p:cNvCxnSpPr/>
          <p:nvPr/>
        </p:nvCxnSpPr>
        <p:spPr>
          <a:xfrm rot="10800000">
            <a:off x="1215375" y="4692938"/>
            <a:ext cx="3241500" cy="0"/>
          </a:xfrm>
          <a:prstGeom prst="straightConnector1">
            <a:avLst/>
          </a:prstGeom>
          <a:noFill/>
          <a:ln w="28575" cap="flat" cmpd="sng">
            <a:solidFill>
              <a:srgbClr val="38761D"/>
            </a:solidFill>
            <a:prstDash val="solid"/>
            <a:round/>
            <a:headEnd type="none" w="med" len="med"/>
            <a:tailEnd type="none" w="med" len="med"/>
          </a:ln>
        </p:spPr>
      </p:cxnSp>
      <p:pic>
        <p:nvPicPr>
          <p:cNvPr id="71" name="Google Shape;71;p13"/>
          <p:cNvPicPr preferRelativeResize="0"/>
          <p:nvPr/>
        </p:nvPicPr>
        <p:blipFill rotWithShape="1">
          <a:blip r:embed="rId5">
            <a:alphaModFix/>
          </a:blip>
          <a:srcRect b="17810"/>
          <a:stretch/>
        </p:blipFill>
        <p:spPr>
          <a:xfrm flipH="1">
            <a:off x="7394645" y="3162375"/>
            <a:ext cx="640080" cy="5280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Quantifying network structure and modularity</a:t>
            </a:r>
            <a:endParaRPr/>
          </a:p>
        </p:txBody>
      </p:sp>
      <p:sp>
        <p:nvSpPr>
          <p:cNvPr id="239" name="Google Shape;239;p21"/>
          <p:cNvSpPr txBox="1">
            <a:spLocks noGrp="1"/>
          </p:cNvSpPr>
          <p:nvPr>
            <p:ph type="body" idx="1"/>
          </p:nvPr>
        </p:nvSpPr>
        <p:spPr>
          <a:xfrm>
            <a:off x="311700" y="1505700"/>
            <a:ext cx="3999900" cy="1266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a:t>Network metrics</a:t>
            </a:r>
            <a:endParaRPr b="1" u="sng"/>
          </a:p>
          <a:p>
            <a:pPr marL="457200" lvl="0" indent="-311150" algn="l" rtl="0">
              <a:spcBef>
                <a:spcPts val="1200"/>
              </a:spcBef>
              <a:spcAft>
                <a:spcPts val="0"/>
              </a:spcAft>
              <a:buSzPts val="1300"/>
              <a:buChar char="●"/>
            </a:pPr>
            <a:r>
              <a:rPr lang="en"/>
              <a:t>total number of “species”(nodes)</a:t>
            </a:r>
            <a:endParaRPr/>
          </a:p>
          <a:p>
            <a:pPr marL="457200" lvl="0" indent="-311150" algn="l" rtl="0">
              <a:spcBef>
                <a:spcPts val="0"/>
              </a:spcBef>
              <a:spcAft>
                <a:spcPts val="0"/>
              </a:spcAft>
              <a:buSzPts val="1300"/>
              <a:buChar char="●"/>
            </a:pPr>
            <a:r>
              <a:rPr lang="en"/>
              <a:t>total number interactions (links)</a:t>
            </a:r>
            <a:endParaRPr/>
          </a:p>
          <a:p>
            <a:pPr marL="457200" lvl="0" indent="-311150" algn="l" rtl="0">
              <a:spcBef>
                <a:spcPts val="0"/>
              </a:spcBef>
              <a:spcAft>
                <a:spcPts val="0"/>
              </a:spcAft>
              <a:buSzPts val="1300"/>
              <a:buChar char="●"/>
            </a:pPr>
            <a:r>
              <a:rPr lang="en"/>
              <a:t>link density (nodes / links)</a:t>
            </a:r>
            <a:endParaRPr/>
          </a:p>
        </p:txBody>
      </p:sp>
      <p:sp>
        <p:nvSpPr>
          <p:cNvPr id="240" name="Google Shape;240;p21"/>
          <p:cNvSpPr txBox="1">
            <a:spLocks noGrp="1"/>
          </p:cNvSpPr>
          <p:nvPr>
            <p:ph type="body" idx="2"/>
          </p:nvPr>
        </p:nvSpPr>
        <p:spPr>
          <a:xfrm>
            <a:off x="4832400" y="1505700"/>
            <a:ext cx="3999900" cy="26985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b="1" u="sng" dirty="0"/>
              <a:t>Modularity analysis</a:t>
            </a:r>
            <a:endParaRPr b="1" u="sng" dirty="0"/>
          </a:p>
          <a:p>
            <a:pPr marL="457200" lvl="0" indent="-311150" algn="l" rtl="0">
              <a:lnSpc>
                <a:spcPct val="115000"/>
              </a:lnSpc>
              <a:spcBef>
                <a:spcPts val="1200"/>
              </a:spcBef>
              <a:spcAft>
                <a:spcPts val="0"/>
              </a:spcAft>
              <a:buSzPts val="1300"/>
              <a:buChar char="●"/>
            </a:pPr>
            <a:r>
              <a:rPr lang="en" b="1" dirty="0"/>
              <a:t>modularity</a:t>
            </a:r>
            <a:r>
              <a:rPr lang="en" dirty="0"/>
              <a:t> = strength of division within a network; fraction of links that fall within a module minus expected random fraction</a:t>
            </a:r>
            <a:endParaRPr dirty="0"/>
          </a:p>
        </p:txBody>
      </p:sp>
      <p:grpSp>
        <p:nvGrpSpPr>
          <p:cNvPr id="241" name="Google Shape;241;p21"/>
          <p:cNvGrpSpPr/>
          <p:nvPr/>
        </p:nvGrpSpPr>
        <p:grpSpPr>
          <a:xfrm flipH="1">
            <a:off x="5577358" y="2848275"/>
            <a:ext cx="2509990" cy="1371600"/>
            <a:chOff x="3820975" y="1274500"/>
            <a:chExt cx="4192400" cy="2286000"/>
          </a:xfrm>
        </p:grpSpPr>
        <p:sp>
          <p:nvSpPr>
            <p:cNvPr id="242" name="Google Shape;242;p21"/>
            <p:cNvSpPr/>
            <p:nvPr/>
          </p:nvSpPr>
          <p:spPr>
            <a:xfrm>
              <a:off x="6028875" y="1274500"/>
              <a:ext cx="1984500" cy="2286000"/>
            </a:xfrm>
            <a:prstGeom prst="roundRect">
              <a:avLst>
                <a:gd name="adj" fmla="val 16667"/>
              </a:avLst>
            </a:prstGeom>
            <a:solidFill>
              <a:srgbClr val="F4CCCC"/>
            </a:solid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3820975" y="1375875"/>
              <a:ext cx="1836000" cy="1841700"/>
            </a:xfrm>
            <a:prstGeom prst="roundRect">
              <a:avLst>
                <a:gd name="adj" fmla="val 16667"/>
              </a:avLst>
            </a:prstGeom>
            <a:solidFill>
              <a:srgbClr val="CFE2F3"/>
            </a:solidFill>
            <a:ln w="2857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 name="Google Shape;244;p21"/>
            <p:cNvCxnSpPr>
              <a:stCxn id="245" idx="4"/>
              <a:endCxn id="246" idx="1"/>
            </p:cNvCxnSpPr>
            <p:nvPr/>
          </p:nvCxnSpPr>
          <p:spPr>
            <a:xfrm>
              <a:off x="4018550" y="1769750"/>
              <a:ext cx="147900" cy="313200"/>
            </a:xfrm>
            <a:prstGeom prst="straightConnector1">
              <a:avLst/>
            </a:prstGeom>
            <a:noFill/>
            <a:ln w="19050" cap="flat" cmpd="sng">
              <a:solidFill>
                <a:srgbClr val="666666"/>
              </a:solidFill>
              <a:prstDash val="solid"/>
              <a:round/>
              <a:headEnd type="none" w="med" len="med"/>
              <a:tailEnd type="none" w="med" len="med"/>
            </a:ln>
          </p:spPr>
        </p:cxnSp>
        <p:cxnSp>
          <p:nvCxnSpPr>
            <p:cNvPr id="247" name="Google Shape;247;p21"/>
            <p:cNvCxnSpPr>
              <a:stCxn id="248" idx="7"/>
              <a:endCxn id="249" idx="3"/>
            </p:cNvCxnSpPr>
            <p:nvPr/>
          </p:nvCxnSpPr>
          <p:spPr>
            <a:xfrm rot="10800000" flipH="1">
              <a:off x="4327972" y="2652653"/>
              <a:ext cx="220500" cy="220800"/>
            </a:xfrm>
            <a:prstGeom prst="straightConnector1">
              <a:avLst/>
            </a:prstGeom>
            <a:noFill/>
            <a:ln w="19050" cap="flat" cmpd="sng">
              <a:solidFill>
                <a:srgbClr val="666666"/>
              </a:solidFill>
              <a:prstDash val="solid"/>
              <a:round/>
              <a:headEnd type="none" w="med" len="med"/>
              <a:tailEnd type="none" w="med" len="med"/>
            </a:ln>
          </p:spPr>
        </p:cxnSp>
        <p:cxnSp>
          <p:nvCxnSpPr>
            <p:cNvPr id="250" name="Google Shape;250;p21"/>
            <p:cNvCxnSpPr>
              <a:stCxn id="246" idx="7"/>
              <a:endCxn id="251" idx="3"/>
            </p:cNvCxnSpPr>
            <p:nvPr/>
          </p:nvCxnSpPr>
          <p:spPr>
            <a:xfrm rot="10800000" flipH="1">
              <a:off x="4327972" y="1869115"/>
              <a:ext cx="220500" cy="213900"/>
            </a:xfrm>
            <a:prstGeom prst="straightConnector1">
              <a:avLst/>
            </a:prstGeom>
            <a:noFill/>
            <a:ln w="38100" cap="flat" cmpd="sng">
              <a:solidFill>
                <a:srgbClr val="666666"/>
              </a:solidFill>
              <a:prstDash val="solid"/>
              <a:round/>
              <a:headEnd type="none" w="med" len="med"/>
              <a:tailEnd type="none" w="med" len="med"/>
            </a:ln>
          </p:spPr>
        </p:cxnSp>
        <p:cxnSp>
          <p:nvCxnSpPr>
            <p:cNvPr id="252" name="Google Shape;252;p21"/>
            <p:cNvCxnSpPr>
              <a:stCxn id="251" idx="6"/>
              <a:endCxn id="253" idx="2"/>
            </p:cNvCxnSpPr>
            <p:nvPr/>
          </p:nvCxnSpPr>
          <p:spPr>
            <a:xfrm>
              <a:off x="4743550" y="1788250"/>
              <a:ext cx="603900" cy="228600"/>
            </a:xfrm>
            <a:prstGeom prst="straightConnector1">
              <a:avLst/>
            </a:prstGeom>
            <a:noFill/>
            <a:ln w="19050" cap="flat" cmpd="sng">
              <a:solidFill>
                <a:srgbClr val="666666"/>
              </a:solidFill>
              <a:prstDash val="solid"/>
              <a:round/>
              <a:headEnd type="none" w="med" len="med"/>
              <a:tailEnd type="none" w="med" len="med"/>
            </a:ln>
          </p:spPr>
        </p:cxnSp>
        <p:cxnSp>
          <p:nvCxnSpPr>
            <p:cNvPr id="254" name="Google Shape;254;p21"/>
            <p:cNvCxnSpPr>
              <a:stCxn id="246" idx="6"/>
              <a:endCxn id="255" idx="2"/>
            </p:cNvCxnSpPr>
            <p:nvPr/>
          </p:nvCxnSpPr>
          <p:spPr>
            <a:xfrm>
              <a:off x="4361450" y="2163838"/>
              <a:ext cx="495300" cy="74400"/>
            </a:xfrm>
            <a:prstGeom prst="straightConnector1">
              <a:avLst/>
            </a:prstGeom>
            <a:noFill/>
            <a:ln w="38100" cap="flat" cmpd="sng">
              <a:solidFill>
                <a:srgbClr val="666666"/>
              </a:solidFill>
              <a:prstDash val="solid"/>
              <a:round/>
              <a:headEnd type="none" w="med" len="med"/>
              <a:tailEnd type="none" w="med" len="med"/>
            </a:ln>
          </p:spPr>
        </p:cxnSp>
        <p:cxnSp>
          <p:nvCxnSpPr>
            <p:cNvPr id="256" name="Google Shape;256;p21"/>
            <p:cNvCxnSpPr>
              <a:stCxn id="246" idx="5"/>
              <a:endCxn id="249" idx="1"/>
            </p:cNvCxnSpPr>
            <p:nvPr/>
          </p:nvCxnSpPr>
          <p:spPr>
            <a:xfrm>
              <a:off x="4327972" y="2244660"/>
              <a:ext cx="220500" cy="246300"/>
            </a:xfrm>
            <a:prstGeom prst="straightConnector1">
              <a:avLst/>
            </a:prstGeom>
            <a:noFill/>
            <a:ln w="38100" cap="flat" cmpd="sng">
              <a:solidFill>
                <a:srgbClr val="666666"/>
              </a:solidFill>
              <a:prstDash val="solid"/>
              <a:round/>
              <a:headEnd type="none" w="med" len="med"/>
              <a:tailEnd type="none" w="med" len="med"/>
            </a:ln>
          </p:spPr>
        </p:cxnSp>
        <p:cxnSp>
          <p:nvCxnSpPr>
            <p:cNvPr id="257" name="Google Shape;257;p21"/>
            <p:cNvCxnSpPr>
              <a:stCxn id="255" idx="6"/>
              <a:endCxn id="253" idx="3"/>
            </p:cNvCxnSpPr>
            <p:nvPr/>
          </p:nvCxnSpPr>
          <p:spPr>
            <a:xfrm rot="10800000" flipH="1">
              <a:off x="5085250" y="2097625"/>
              <a:ext cx="295500" cy="140700"/>
            </a:xfrm>
            <a:prstGeom prst="straightConnector1">
              <a:avLst/>
            </a:prstGeom>
            <a:noFill/>
            <a:ln w="19050" cap="flat" cmpd="sng">
              <a:solidFill>
                <a:srgbClr val="666666"/>
              </a:solidFill>
              <a:prstDash val="solid"/>
              <a:round/>
              <a:headEnd type="none" w="med" len="med"/>
              <a:tailEnd type="none" w="med" len="med"/>
            </a:ln>
          </p:spPr>
        </p:cxnSp>
        <p:cxnSp>
          <p:nvCxnSpPr>
            <p:cNvPr id="258" name="Google Shape;258;p21"/>
            <p:cNvCxnSpPr>
              <a:stCxn id="249" idx="7"/>
              <a:endCxn id="255" idx="3"/>
            </p:cNvCxnSpPr>
            <p:nvPr/>
          </p:nvCxnSpPr>
          <p:spPr>
            <a:xfrm rot="10800000" flipH="1">
              <a:off x="4710072" y="2319028"/>
              <a:ext cx="180000" cy="171900"/>
            </a:xfrm>
            <a:prstGeom prst="straightConnector1">
              <a:avLst/>
            </a:prstGeom>
            <a:noFill/>
            <a:ln w="38100" cap="flat" cmpd="sng">
              <a:solidFill>
                <a:srgbClr val="666666"/>
              </a:solidFill>
              <a:prstDash val="solid"/>
              <a:round/>
              <a:headEnd type="none" w="med" len="med"/>
              <a:tailEnd type="none" w="med" len="med"/>
            </a:ln>
          </p:spPr>
        </p:cxnSp>
        <p:cxnSp>
          <p:nvCxnSpPr>
            <p:cNvPr id="259" name="Google Shape;259;p21"/>
            <p:cNvCxnSpPr>
              <a:stCxn id="255" idx="5"/>
              <a:endCxn id="260" idx="0"/>
            </p:cNvCxnSpPr>
            <p:nvPr/>
          </p:nvCxnSpPr>
          <p:spPr>
            <a:xfrm>
              <a:off x="5051772" y="2319147"/>
              <a:ext cx="243900" cy="520800"/>
            </a:xfrm>
            <a:prstGeom prst="straightConnector1">
              <a:avLst/>
            </a:prstGeom>
            <a:noFill/>
            <a:ln w="19050" cap="flat" cmpd="sng">
              <a:solidFill>
                <a:srgbClr val="666666"/>
              </a:solidFill>
              <a:prstDash val="solid"/>
              <a:round/>
              <a:headEnd type="none" w="med" len="med"/>
              <a:tailEnd type="none" w="med" len="med"/>
            </a:ln>
          </p:spPr>
        </p:cxnSp>
        <p:cxnSp>
          <p:nvCxnSpPr>
            <p:cNvPr id="261" name="Google Shape;261;p21"/>
            <p:cNvCxnSpPr>
              <a:stCxn id="249" idx="5"/>
              <a:endCxn id="260" idx="2"/>
            </p:cNvCxnSpPr>
            <p:nvPr/>
          </p:nvCxnSpPr>
          <p:spPr>
            <a:xfrm>
              <a:off x="4710072" y="2652572"/>
              <a:ext cx="471300" cy="301800"/>
            </a:xfrm>
            <a:prstGeom prst="straightConnector1">
              <a:avLst/>
            </a:prstGeom>
            <a:noFill/>
            <a:ln w="19050" cap="flat" cmpd="sng">
              <a:solidFill>
                <a:srgbClr val="666666"/>
              </a:solidFill>
              <a:prstDash val="solid"/>
              <a:round/>
              <a:headEnd type="none" w="med" len="med"/>
              <a:tailEnd type="none" w="med" len="med"/>
            </a:ln>
          </p:spPr>
        </p:cxnSp>
        <p:cxnSp>
          <p:nvCxnSpPr>
            <p:cNvPr id="262" name="Google Shape;262;p21"/>
            <p:cNvCxnSpPr>
              <a:stCxn id="251" idx="5"/>
              <a:endCxn id="255" idx="1"/>
            </p:cNvCxnSpPr>
            <p:nvPr/>
          </p:nvCxnSpPr>
          <p:spPr>
            <a:xfrm>
              <a:off x="4710072" y="1869072"/>
              <a:ext cx="180000" cy="288300"/>
            </a:xfrm>
            <a:prstGeom prst="straightConnector1">
              <a:avLst/>
            </a:prstGeom>
            <a:noFill/>
            <a:ln w="38100" cap="flat" cmpd="sng">
              <a:solidFill>
                <a:srgbClr val="666666"/>
              </a:solidFill>
              <a:prstDash val="solid"/>
              <a:round/>
              <a:headEnd type="none" w="med" len="med"/>
              <a:tailEnd type="none" w="med" len="med"/>
            </a:ln>
          </p:spPr>
        </p:cxnSp>
        <p:cxnSp>
          <p:nvCxnSpPr>
            <p:cNvPr id="263" name="Google Shape;263;p21"/>
            <p:cNvCxnSpPr>
              <a:stCxn id="264" idx="4"/>
              <a:endCxn id="265" idx="0"/>
            </p:cNvCxnSpPr>
            <p:nvPr/>
          </p:nvCxnSpPr>
          <p:spPr>
            <a:xfrm flipH="1">
              <a:off x="6216000" y="1902550"/>
              <a:ext cx="174300" cy="555000"/>
            </a:xfrm>
            <a:prstGeom prst="straightConnector1">
              <a:avLst/>
            </a:prstGeom>
            <a:noFill/>
            <a:ln w="19050" cap="flat" cmpd="sng">
              <a:solidFill>
                <a:srgbClr val="666666"/>
              </a:solidFill>
              <a:prstDash val="solid"/>
              <a:round/>
              <a:headEnd type="none" w="med" len="med"/>
              <a:tailEnd type="none" w="med" len="med"/>
            </a:ln>
          </p:spPr>
        </p:cxnSp>
        <p:cxnSp>
          <p:nvCxnSpPr>
            <p:cNvPr id="266" name="Google Shape;266;p21"/>
            <p:cNvCxnSpPr>
              <a:stCxn id="264" idx="5"/>
              <a:endCxn id="267" idx="1"/>
            </p:cNvCxnSpPr>
            <p:nvPr/>
          </p:nvCxnSpPr>
          <p:spPr>
            <a:xfrm>
              <a:off x="6471122" y="1869072"/>
              <a:ext cx="283200" cy="288300"/>
            </a:xfrm>
            <a:prstGeom prst="straightConnector1">
              <a:avLst/>
            </a:prstGeom>
            <a:noFill/>
            <a:ln w="19050" cap="flat" cmpd="sng">
              <a:solidFill>
                <a:srgbClr val="666666"/>
              </a:solidFill>
              <a:prstDash val="solid"/>
              <a:round/>
              <a:headEnd type="none" w="med" len="med"/>
              <a:tailEnd type="none" w="med" len="med"/>
            </a:ln>
          </p:spPr>
        </p:cxnSp>
        <p:cxnSp>
          <p:nvCxnSpPr>
            <p:cNvPr id="268" name="Google Shape;268;p21"/>
            <p:cNvCxnSpPr>
              <a:stCxn id="269" idx="4"/>
              <a:endCxn id="270" idx="7"/>
            </p:cNvCxnSpPr>
            <p:nvPr/>
          </p:nvCxnSpPr>
          <p:spPr>
            <a:xfrm flipH="1">
              <a:off x="7515425" y="1673950"/>
              <a:ext cx="147900" cy="331200"/>
            </a:xfrm>
            <a:prstGeom prst="straightConnector1">
              <a:avLst/>
            </a:prstGeom>
            <a:noFill/>
            <a:ln w="19050" cap="flat" cmpd="sng">
              <a:solidFill>
                <a:srgbClr val="666666"/>
              </a:solidFill>
              <a:prstDash val="solid"/>
              <a:round/>
              <a:headEnd type="none" w="med" len="med"/>
              <a:tailEnd type="none" w="med" len="med"/>
            </a:ln>
          </p:spPr>
        </p:cxnSp>
        <p:cxnSp>
          <p:nvCxnSpPr>
            <p:cNvPr id="271" name="Google Shape;271;p21"/>
            <p:cNvCxnSpPr>
              <a:stCxn id="265" idx="7"/>
              <a:endCxn id="267" idx="3"/>
            </p:cNvCxnSpPr>
            <p:nvPr/>
          </p:nvCxnSpPr>
          <p:spPr>
            <a:xfrm rot="10800000" flipH="1">
              <a:off x="6296822" y="2319028"/>
              <a:ext cx="457500" cy="171900"/>
            </a:xfrm>
            <a:prstGeom prst="straightConnector1">
              <a:avLst/>
            </a:prstGeom>
            <a:noFill/>
            <a:ln w="19050" cap="flat" cmpd="sng">
              <a:solidFill>
                <a:srgbClr val="666666"/>
              </a:solidFill>
              <a:prstDash val="solid"/>
              <a:round/>
              <a:headEnd type="none" w="med" len="med"/>
              <a:tailEnd type="none" w="med" len="med"/>
            </a:ln>
          </p:spPr>
        </p:cxnSp>
        <p:cxnSp>
          <p:nvCxnSpPr>
            <p:cNvPr id="272" name="Google Shape;272;p21"/>
            <p:cNvCxnSpPr>
              <a:stCxn id="270" idx="5"/>
              <a:endCxn id="273" idx="0"/>
            </p:cNvCxnSpPr>
            <p:nvPr/>
          </p:nvCxnSpPr>
          <p:spPr>
            <a:xfrm>
              <a:off x="7515547" y="2166747"/>
              <a:ext cx="234000" cy="582300"/>
            </a:xfrm>
            <a:prstGeom prst="straightConnector1">
              <a:avLst/>
            </a:prstGeom>
            <a:noFill/>
            <a:ln w="38100" cap="flat" cmpd="sng">
              <a:solidFill>
                <a:srgbClr val="666666"/>
              </a:solidFill>
              <a:prstDash val="solid"/>
              <a:round/>
              <a:headEnd type="none" w="med" len="med"/>
              <a:tailEnd type="none" w="med" len="med"/>
            </a:ln>
          </p:spPr>
        </p:cxnSp>
        <p:cxnSp>
          <p:nvCxnSpPr>
            <p:cNvPr id="274" name="Google Shape;274;p21"/>
            <p:cNvCxnSpPr>
              <a:stCxn id="267" idx="4"/>
              <a:endCxn id="275" idx="0"/>
            </p:cNvCxnSpPr>
            <p:nvPr/>
          </p:nvCxnSpPr>
          <p:spPr>
            <a:xfrm flipH="1">
              <a:off x="6618825" y="2352625"/>
              <a:ext cx="216300" cy="487200"/>
            </a:xfrm>
            <a:prstGeom prst="straightConnector1">
              <a:avLst/>
            </a:prstGeom>
            <a:noFill/>
            <a:ln w="38100" cap="flat" cmpd="sng">
              <a:solidFill>
                <a:srgbClr val="666666"/>
              </a:solidFill>
              <a:prstDash val="solid"/>
              <a:round/>
              <a:headEnd type="none" w="med" len="med"/>
              <a:tailEnd type="none" w="med" len="med"/>
            </a:ln>
          </p:spPr>
        </p:cxnSp>
        <p:cxnSp>
          <p:nvCxnSpPr>
            <p:cNvPr id="276" name="Google Shape;276;p21"/>
            <p:cNvCxnSpPr>
              <a:stCxn id="275" idx="7"/>
              <a:endCxn id="277" idx="3"/>
            </p:cNvCxnSpPr>
            <p:nvPr/>
          </p:nvCxnSpPr>
          <p:spPr>
            <a:xfrm rot="10800000" flipH="1">
              <a:off x="6699722" y="2652653"/>
              <a:ext cx="425700" cy="220800"/>
            </a:xfrm>
            <a:prstGeom prst="straightConnector1">
              <a:avLst/>
            </a:prstGeom>
            <a:noFill/>
            <a:ln w="38100" cap="flat" cmpd="sng">
              <a:solidFill>
                <a:srgbClr val="666666"/>
              </a:solidFill>
              <a:prstDash val="solid"/>
              <a:round/>
              <a:headEnd type="none" w="med" len="med"/>
              <a:tailEnd type="none" w="med" len="med"/>
            </a:ln>
          </p:spPr>
        </p:cxnSp>
        <p:cxnSp>
          <p:nvCxnSpPr>
            <p:cNvPr id="278" name="Google Shape;278;p21"/>
            <p:cNvCxnSpPr>
              <a:stCxn id="267" idx="6"/>
              <a:endCxn id="270" idx="3"/>
            </p:cNvCxnSpPr>
            <p:nvPr/>
          </p:nvCxnSpPr>
          <p:spPr>
            <a:xfrm rot="10800000" flipH="1">
              <a:off x="6949425" y="2166625"/>
              <a:ext cx="404400" cy="71700"/>
            </a:xfrm>
            <a:prstGeom prst="straightConnector1">
              <a:avLst/>
            </a:prstGeom>
            <a:noFill/>
            <a:ln w="38100" cap="flat" cmpd="sng">
              <a:solidFill>
                <a:srgbClr val="666666"/>
              </a:solidFill>
              <a:prstDash val="solid"/>
              <a:round/>
              <a:headEnd type="none" w="med" len="med"/>
              <a:tailEnd type="none" w="med" len="med"/>
            </a:ln>
          </p:spPr>
        </p:cxnSp>
        <p:cxnSp>
          <p:nvCxnSpPr>
            <p:cNvPr id="279" name="Google Shape;279;p21"/>
            <p:cNvCxnSpPr>
              <a:stCxn id="277" idx="7"/>
              <a:endCxn id="270" idx="4"/>
            </p:cNvCxnSpPr>
            <p:nvPr/>
          </p:nvCxnSpPr>
          <p:spPr>
            <a:xfrm rot="10800000" flipH="1">
              <a:off x="7286947" y="2200228"/>
              <a:ext cx="147900" cy="290700"/>
            </a:xfrm>
            <a:prstGeom prst="straightConnector1">
              <a:avLst/>
            </a:prstGeom>
            <a:noFill/>
            <a:ln w="38100" cap="flat" cmpd="sng">
              <a:solidFill>
                <a:srgbClr val="666666"/>
              </a:solidFill>
              <a:prstDash val="solid"/>
              <a:round/>
              <a:headEnd type="none" w="med" len="med"/>
              <a:tailEnd type="none" w="med" len="med"/>
            </a:ln>
          </p:spPr>
        </p:cxnSp>
        <p:cxnSp>
          <p:nvCxnSpPr>
            <p:cNvPr id="280" name="Google Shape;280;p21"/>
            <p:cNvCxnSpPr>
              <a:stCxn id="281" idx="0"/>
              <a:endCxn id="277" idx="4"/>
            </p:cNvCxnSpPr>
            <p:nvPr/>
          </p:nvCxnSpPr>
          <p:spPr>
            <a:xfrm rot="10800000">
              <a:off x="7206050" y="2685950"/>
              <a:ext cx="172500" cy="531600"/>
            </a:xfrm>
            <a:prstGeom prst="straightConnector1">
              <a:avLst/>
            </a:prstGeom>
            <a:noFill/>
            <a:ln w="19050" cap="flat" cmpd="sng">
              <a:solidFill>
                <a:srgbClr val="666666"/>
              </a:solidFill>
              <a:prstDash val="solid"/>
              <a:round/>
              <a:headEnd type="none" w="med" len="med"/>
              <a:tailEnd type="none" w="med" len="med"/>
            </a:ln>
          </p:spPr>
        </p:cxnSp>
        <p:cxnSp>
          <p:nvCxnSpPr>
            <p:cNvPr id="282" name="Google Shape;282;p21"/>
            <p:cNvCxnSpPr>
              <a:stCxn id="273" idx="1"/>
              <a:endCxn id="277" idx="5"/>
            </p:cNvCxnSpPr>
            <p:nvPr/>
          </p:nvCxnSpPr>
          <p:spPr>
            <a:xfrm rot="10800000">
              <a:off x="7286828" y="2652478"/>
              <a:ext cx="381900" cy="129900"/>
            </a:xfrm>
            <a:prstGeom prst="straightConnector1">
              <a:avLst/>
            </a:prstGeom>
            <a:noFill/>
            <a:ln w="38100" cap="flat" cmpd="sng">
              <a:solidFill>
                <a:srgbClr val="666666"/>
              </a:solidFill>
              <a:prstDash val="solid"/>
              <a:round/>
              <a:headEnd type="none" w="med" len="med"/>
              <a:tailEnd type="none" w="med" len="med"/>
            </a:ln>
          </p:spPr>
        </p:cxnSp>
        <p:cxnSp>
          <p:nvCxnSpPr>
            <p:cNvPr id="283" name="Google Shape;283;p21"/>
            <p:cNvCxnSpPr>
              <a:stCxn id="260" idx="7"/>
              <a:endCxn id="265" idx="2"/>
            </p:cNvCxnSpPr>
            <p:nvPr/>
          </p:nvCxnSpPr>
          <p:spPr>
            <a:xfrm rot="10800000" flipH="1">
              <a:off x="5376597" y="2571653"/>
              <a:ext cx="725100" cy="301800"/>
            </a:xfrm>
            <a:prstGeom prst="straightConnector1">
              <a:avLst/>
            </a:prstGeom>
            <a:noFill/>
            <a:ln w="28575" cap="flat" cmpd="sng">
              <a:solidFill>
                <a:srgbClr val="434343"/>
              </a:solidFill>
              <a:prstDash val="solid"/>
              <a:round/>
              <a:headEnd type="none" w="med" len="med"/>
              <a:tailEnd type="none" w="med" len="med"/>
            </a:ln>
          </p:spPr>
        </p:cxnSp>
        <p:cxnSp>
          <p:nvCxnSpPr>
            <p:cNvPr id="284" name="Google Shape;284;p21"/>
            <p:cNvCxnSpPr>
              <a:stCxn id="253" idx="6"/>
              <a:endCxn id="264" idx="3"/>
            </p:cNvCxnSpPr>
            <p:nvPr/>
          </p:nvCxnSpPr>
          <p:spPr>
            <a:xfrm rot="10800000" flipH="1">
              <a:off x="5575925" y="1868950"/>
              <a:ext cx="733500" cy="147900"/>
            </a:xfrm>
            <a:prstGeom prst="straightConnector1">
              <a:avLst/>
            </a:prstGeom>
            <a:noFill/>
            <a:ln w="28575" cap="flat" cmpd="sng">
              <a:solidFill>
                <a:srgbClr val="434343"/>
              </a:solidFill>
              <a:prstDash val="solid"/>
              <a:round/>
              <a:headEnd type="none" w="med" len="med"/>
              <a:tailEnd type="none" w="med" len="med"/>
            </a:ln>
          </p:spPr>
        </p:cxnSp>
        <p:sp>
          <p:nvSpPr>
            <p:cNvPr id="253" name="Google Shape;253;p21"/>
            <p:cNvSpPr/>
            <p:nvPr/>
          </p:nvSpPr>
          <p:spPr>
            <a:xfrm>
              <a:off x="5347325" y="1902550"/>
              <a:ext cx="228600" cy="228600"/>
            </a:xfrm>
            <a:prstGeom prst="ellipse">
              <a:avLst/>
            </a:prstGeom>
            <a:solidFill>
              <a:srgbClr val="6FA8D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a:off x="4514950" y="1673950"/>
              <a:ext cx="228600" cy="2286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4514950" y="2457450"/>
              <a:ext cx="228600" cy="2286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6276000" y="1673950"/>
              <a:ext cx="228600" cy="228600"/>
            </a:xfrm>
            <a:prstGeom prst="ellipse">
              <a:avLst/>
            </a:prstGeom>
            <a:solidFill>
              <a:srgbClr val="E0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p:nvPr/>
          </p:nvSpPr>
          <p:spPr>
            <a:xfrm>
              <a:off x="4856650" y="2124025"/>
              <a:ext cx="228600" cy="2286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4132850" y="2049538"/>
              <a:ext cx="228600" cy="2286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3904250" y="1541150"/>
              <a:ext cx="228600" cy="228600"/>
            </a:xfrm>
            <a:prstGeom prst="ellipse">
              <a:avLst/>
            </a:prstGeom>
            <a:solidFill>
              <a:srgbClr val="6FA8D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5181475" y="2839975"/>
              <a:ext cx="228600" cy="228600"/>
            </a:xfrm>
            <a:prstGeom prst="ellipse">
              <a:avLst/>
            </a:prstGeom>
            <a:solidFill>
              <a:srgbClr val="6FA8D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4132850" y="2839975"/>
              <a:ext cx="228600" cy="228600"/>
            </a:xfrm>
            <a:prstGeom prst="ellipse">
              <a:avLst/>
            </a:prstGeom>
            <a:solidFill>
              <a:srgbClr val="6FA8D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6720825" y="2124025"/>
              <a:ext cx="228600" cy="228600"/>
            </a:xfrm>
            <a:prstGeom prst="ellipse">
              <a:avLst/>
            </a:prstGeom>
            <a:solidFill>
              <a:srgbClr val="FF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7320425" y="1971625"/>
              <a:ext cx="228600" cy="228600"/>
            </a:xfrm>
            <a:prstGeom prst="ellipse">
              <a:avLst/>
            </a:prstGeom>
            <a:solidFill>
              <a:srgbClr val="FF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7091825" y="2457450"/>
              <a:ext cx="228600" cy="228600"/>
            </a:xfrm>
            <a:prstGeom prst="ellipse">
              <a:avLst/>
            </a:prstGeom>
            <a:solidFill>
              <a:srgbClr val="FF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a:off x="6101700" y="2457450"/>
              <a:ext cx="228600" cy="228600"/>
            </a:xfrm>
            <a:prstGeom prst="ellipse">
              <a:avLst/>
            </a:prstGeom>
            <a:solidFill>
              <a:srgbClr val="E0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a:off x="7549025" y="1445350"/>
              <a:ext cx="228600" cy="228600"/>
            </a:xfrm>
            <a:prstGeom prst="ellipse">
              <a:avLst/>
            </a:prstGeom>
            <a:solidFill>
              <a:srgbClr val="E0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a:off x="7264250" y="3217550"/>
              <a:ext cx="228600" cy="228600"/>
            </a:xfrm>
            <a:prstGeom prst="ellipse">
              <a:avLst/>
            </a:prstGeom>
            <a:solidFill>
              <a:srgbClr val="E0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7635250" y="2748900"/>
              <a:ext cx="228600" cy="228600"/>
            </a:xfrm>
            <a:prstGeom prst="ellipse">
              <a:avLst/>
            </a:prstGeom>
            <a:solidFill>
              <a:srgbClr val="FF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6504600" y="2839975"/>
              <a:ext cx="228600" cy="228600"/>
            </a:xfrm>
            <a:prstGeom prst="ellipse">
              <a:avLst/>
            </a:prstGeom>
            <a:solidFill>
              <a:srgbClr val="FF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21"/>
          <p:cNvSpPr txBox="1">
            <a:spLocks noGrp="1"/>
          </p:cNvSpPr>
          <p:nvPr>
            <p:ph type="body" idx="2"/>
          </p:nvPr>
        </p:nvSpPr>
        <p:spPr>
          <a:xfrm>
            <a:off x="4832400" y="4356750"/>
            <a:ext cx="3999900" cy="720600"/>
          </a:xfrm>
          <a:prstGeom prst="rect">
            <a:avLst/>
          </a:prstGeom>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b="1" dirty="0"/>
              <a:t>leading eigenvector modularity</a:t>
            </a:r>
            <a:endParaRPr dirty="0"/>
          </a:p>
        </p:txBody>
      </p:sp>
      <p:sp>
        <p:nvSpPr>
          <p:cNvPr id="286" name="Google Shape;286;p21"/>
          <p:cNvSpPr txBox="1">
            <a:spLocks noGrp="1"/>
          </p:cNvSpPr>
          <p:nvPr>
            <p:ph type="body" idx="1"/>
          </p:nvPr>
        </p:nvSpPr>
        <p:spPr>
          <a:xfrm>
            <a:off x="311700" y="2772075"/>
            <a:ext cx="3999900" cy="200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dirty="0"/>
              <a:t>Node (species) level metrics</a:t>
            </a:r>
            <a:endParaRPr b="1" u="sng" dirty="0"/>
          </a:p>
          <a:p>
            <a:pPr marL="457200" lvl="0" indent="-311150" algn="l" rtl="0">
              <a:spcBef>
                <a:spcPts val="1200"/>
              </a:spcBef>
              <a:spcAft>
                <a:spcPts val="0"/>
              </a:spcAft>
              <a:buSzPts val="1300"/>
              <a:buChar char="●"/>
            </a:pPr>
            <a:r>
              <a:rPr lang="en" b="1" dirty="0"/>
              <a:t>centrality</a:t>
            </a:r>
            <a:r>
              <a:rPr lang="en" dirty="0"/>
              <a:t> = a measure of node “importance” within the network – many approaches!</a:t>
            </a:r>
            <a:endParaRPr dirty="0"/>
          </a:p>
          <a:p>
            <a:pPr marL="457200" lvl="0" indent="-311150" algn="l" rtl="0">
              <a:spcBef>
                <a:spcPts val="0"/>
              </a:spcBef>
              <a:spcAft>
                <a:spcPts val="0"/>
              </a:spcAft>
              <a:buSzPts val="1300"/>
              <a:buChar char="●"/>
            </a:pPr>
            <a:r>
              <a:rPr lang="en" b="1" dirty="0"/>
              <a:t>degree</a:t>
            </a:r>
            <a:r>
              <a:rPr lang="en" dirty="0"/>
              <a:t> = number of links connecting to a node (integer)</a:t>
            </a:r>
            <a:endParaRPr dirty="0"/>
          </a:p>
          <a:p>
            <a:pPr marL="457200" lvl="0" indent="-311150" algn="l" rtl="0">
              <a:spcBef>
                <a:spcPts val="0"/>
              </a:spcBef>
              <a:spcAft>
                <a:spcPts val="0"/>
              </a:spcAft>
              <a:buSzPts val="1300"/>
              <a:buChar char="●"/>
            </a:pPr>
            <a:r>
              <a:rPr lang="en" b="1" dirty="0"/>
              <a:t>eigen centrality</a:t>
            </a:r>
            <a:r>
              <a:rPr lang="en" dirty="0"/>
              <a:t> = weighted measure of the links to a node, and links to its links, etc.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fade">
                                      <p:cBhvr>
                                        <p:cTn id="12" dur="1000"/>
                                        <p:tgtEl>
                                          <p:spTgt spid="2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0"/>
                                        </p:tgtEl>
                                        <p:attrNameLst>
                                          <p:attrName>style.visibility</p:attrName>
                                        </p:attrNameLst>
                                      </p:cBhvr>
                                      <p:to>
                                        <p:strVal val="visible"/>
                                      </p:to>
                                    </p:set>
                                    <p:animEffect transition="in" filter="fade">
                                      <p:cBhvr>
                                        <p:cTn id="17" dur="1000"/>
                                        <p:tgtEl>
                                          <p:spTgt spid="240"/>
                                        </p:tgtEl>
                                      </p:cBhvr>
                                    </p:animEffect>
                                  </p:childTnLst>
                                </p:cTn>
                              </p:par>
                              <p:par>
                                <p:cTn id="18" presetID="10" presetClass="entr" presetSubtype="0" fill="hold" nodeType="withEffect">
                                  <p:stCondLst>
                                    <p:cond delay="0"/>
                                  </p:stCondLst>
                                  <p:childTnLst>
                                    <p:set>
                                      <p:cBhvr>
                                        <p:cTn id="19" dur="1" fill="hold">
                                          <p:stCondLst>
                                            <p:cond delay="0"/>
                                          </p:stCondLst>
                                        </p:cTn>
                                        <p:tgtEl>
                                          <p:spTgt spid="241"/>
                                        </p:tgtEl>
                                        <p:attrNameLst>
                                          <p:attrName>style.visibility</p:attrName>
                                        </p:attrNameLst>
                                      </p:cBhvr>
                                      <p:to>
                                        <p:strVal val="visible"/>
                                      </p:to>
                                    </p:set>
                                    <p:animEffect transition="in" filter="fade">
                                      <p:cBhvr>
                                        <p:cTn id="20" dur="1000"/>
                                        <p:tgtEl>
                                          <p:spTgt spid="2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5"/>
                                        </p:tgtEl>
                                        <p:attrNameLst>
                                          <p:attrName>style.visibility</p:attrName>
                                        </p:attrNameLst>
                                      </p:cBhvr>
                                      <p:to>
                                        <p:strVal val="visible"/>
                                      </p:to>
                                    </p:set>
                                    <p:animEffect transition="in" filter="fade">
                                      <p:cBhvr>
                                        <p:cTn id="25" dur="10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0"/>
        <p:cNvGrpSpPr/>
        <p:nvPr/>
      </p:nvGrpSpPr>
      <p:grpSpPr>
        <a:xfrm>
          <a:off x="0" y="0"/>
          <a:ext cx="0" cy="0"/>
          <a:chOff x="0" y="0"/>
          <a:chExt cx="0" cy="0"/>
        </a:xfrm>
      </p:grpSpPr>
      <p:pic>
        <p:nvPicPr>
          <p:cNvPr id="291" name="Google Shape;291;p22"/>
          <p:cNvPicPr preferRelativeResize="0"/>
          <p:nvPr/>
        </p:nvPicPr>
        <p:blipFill>
          <a:blip r:embed="rId3">
            <a:alphaModFix amt="92000"/>
          </a:blip>
          <a:stretch>
            <a:fillRect/>
          </a:stretch>
        </p:blipFill>
        <p:spPr>
          <a:xfrm>
            <a:off x="207401" y="221226"/>
            <a:ext cx="7142250" cy="4701050"/>
          </a:xfrm>
          <a:prstGeom prst="rect">
            <a:avLst/>
          </a:prstGeom>
          <a:noFill/>
          <a:ln w="19050" cap="flat" cmpd="sng">
            <a:solidFill>
              <a:schemeClr val="dk2"/>
            </a:solidFill>
            <a:prstDash val="solid"/>
            <a:round/>
            <a:headEnd type="none" w="sm" len="sm"/>
            <a:tailEnd type="none" w="sm" len="sm"/>
          </a:ln>
        </p:spPr>
      </p:pic>
      <p:sp>
        <p:nvSpPr>
          <p:cNvPr id="292" name="Google Shape;292;p22"/>
          <p:cNvSpPr txBox="1"/>
          <p:nvPr/>
        </p:nvSpPr>
        <p:spPr>
          <a:xfrm>
            <a:off x="1997575" y="1687175"/>
            <a:ext cx="3561900" cy="954300"/>
          </a:xfrm>
          <a:prstGeom prst="rect">
            <a:avLst/>
          </a:prstGeom>
          <a:solidFill>
            <a:srgbClr val="FFFFFF">
              <a:alpha val="2682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solidFill>
                  <a:schemeClr val="lt1"/>
                </a:solidFill>
                <a:latin typeface="Caveat"/>
                <a:ea typeface="Caveat"/>
                <a:cs typeface="Caveat"/>
                <a:sym typeface="Caveat"/>
              </a:rPr>
              <a:t>Bird’s-eye view</a:t>
            </a:r>
            <a:endParaRPr sz="5000" b="1">
              <a:solidFill>
                <a:schemeClr val="lt1"/>
              </a:solidFill>
              <a:latin typeface="Caveat"/>
              <a:ea typeface="Caveat"/>
              <a:cs typeface="Caveat"/>
              <a:sym typeface="Caveat"/>
            </a:endParaRPr>
          </a:p>
        </p:txBody>
      </p:sp>
      <p:sp>
        <p:nvSpPr>
          <p:cNvPr id="293" name="Google Shape;293;p22"/>
          <p:cNvSpPr txBox="1"/>
          <p:nvPr/>
        </p:nvSpPr>
        <p:spPr>
          <a:xfrm>
            <a:off x="7413200" y="1364225"/>
            <a:ext cx="179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3"/>
                </a:solidFill>
                <a:latin typeface="Roboto"/>
                <a:ea typeface="Roboto"/>
                <a:cs typeface="Roboto"/>
                <a:sym typeface="Roboto"/>
              </a:rPr>
              <a:t>Nicole Knight</a:t>
            </a:r>
            <a:endParaRPr b="1">
              <a:solidFill>
                <a:schemeClr val="accent3"/>
              </a:solidFill>
              <a:latin typeface="Roboto"/>
              <a:ea typeface="Roboto"/>
              <a:cs typeface="Roboto"/>
              <a:sym typeface="Roboto"/>
            </a:endParaRPr>
          </a:p>
        </p:txBody>
      </p:sp>
      <p:sp>
        <p:nvSpPr>
          <p:cNvPr id="294" name="Google Shape;294;p22"/>
          <p:cNvSpPr txBox="1"/>
          <p:nvPr/>
        </p:nvSpPr>
        <p:spPr>
          <a:xfrm>
            <a:off x="7413200" y="4522075"/>
            <a:ext cx="179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3"/>
                </a:solidFill>
                <a:latin typeface="Roboto"/>
                <a:ea typeface="Roboto"/>
                <a:cs typeface="Roboto"/>
                <a:sym typeface="Roboto"/>
              </a:rPr>
              <a:t>Julien Beaulieu</a:t>
            </a:r>
            <a:endParaRPr b="1">
              <a:solidFill>
                <a:schemeClr val="accent3"/>
              </a:solidFill>
              <a:latin typeface="Roboto"/>
              <a:ea typeface="Roboto"/>
              <a:cs typeface="Roboto"/>
              <a:sym typeface="Roboto"/>
            </a:endParaRPr>
          </a:p>
        </p:txBody>
      </p:sp>
      <p:sp>
        <p:nvSpPr>
          <p:cNvPr id="295" name="Google Shape;295;p22"/>
          <p:cNvSpPr txBox="1"/>
          <p:nvPr/>
        </p:nvSpPr>
        <p:spPr>
          <a:xfrm>
            <a:off x="7413200" y="2943150"/>
            <a:ext cx="179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3"/>
                </a:solidFill>
                <a:latin typeface="Roboto"/>
                <a:ea typeface="Roboto"/>
                <a:cs typeface="Roboto"/>
                <a:sym typeface="Roboto"/>
              </a:rPr>
              <a:t>Kate Sheridan</a:t>
            </a:r>
            <a:endParaRPr b="1">
              <a:solidFill>
                <a:schemeClr val="accent3"/>
              </a:solidFill>
              <a:latin typeface="Roboto"/>
              <a:ea typeface="Roboto"/>
              <a:cs typeface="Roboto"/>
              <a:sym typeface="Roboto"/>
            </a:endParaRPr>
          </a:p>
        </p:txBody>
      </p:sp>
      <p:pic>
        <p:nvPicPr>
          <p:cNvPr id="296" name="Google Shape;296;p22"/>
          <p:cNvPicPr preferRelativeResize="0"/>
          <p:nvPr/>
        </p:nvPicPr>
        <p:blipFill>
          <a:blip r:embed="rId4">
            <a:alphaModFix/>
          </a:blip>
          <a:stretch>
            <a:fillRect/>
          </a:stretch>
        </p:blipFill>
        <p:spPr>
          <a:xfrm>
            <a:off x="7738850" y="1800150"/>
            <a:ext cx="1143000" cy="1143000"/>
          </a:xfrm>
          <a:prstGeom prst="ellipse">
            <a:avLst/>
          </a:prstGeom>
          <a:noFill/>
          <a:ln w="19050" cap="flat" cmpd="sng">
            <a:solidFill>
              <a:schemeClr val="dk2"/>
            </a:solidFill>
            <a:prstDash val="solid"/>
            <a:round/>
            <a:headEnd type="none" w="sm" len="sm"/>
            <a:tailEnd type="none" w="sm" len="sm"/>
          </a:ln>
        </p:spPr>
      </p:pic>
      <p:pic>
        <p:nvPicPr>
          <p:cNvPr id="297" name="Google Shape;297;p22"/>
          <p:cNvPicPr preferRelativeResize="0"/>
          <p:nvPr/>
        </p:nvPicPr>
        <p:blipFill rotWithShape="1">
          <a:blip r:embed="rId5">
            <a:alphaModFix/>
          </a:blip>
          <a:srcRect l="17586" t="7228" r="25647" b="33662"/>
          <a:stretch/>
        </p:blipFill>
        <p:spPr>
          <a:xfrm>
            <a:off x="7738850" y="3379075"/>
            <a:ext cx="1143000" cy="1143000"/>
          </a:xfrm>
          <a:prstGeom prst="ellipse">
            <a:avLst/>
          </a:prstGeom>
          <a:noFill/>
          <a:ln w="19050" cap="flat" cmpd="sng">
            <a:solidFill>
              <a:schemeClr val="dk2"/>
            </a:solidFill>
            <a:prstDash val="solid"/>
            <a:round/>
            <a:headEnd type="none" w="sm" len="sm"/>
            <a:tailEnd type="none" w="sm" len="sm"/>
          </a:ln>
        </p:spPr>
      </p:pic>
      <p:pic>
        <p:nvPicPr>
          <p:cNvPr id="298" name="Google Shape;298;p22"/>
          <p:cNvPicPr preferRelativeResize="0"/>
          <p:nvPr/>
        </p:nvPicPr>
        <p:blipFill>
          <a:blip r:embed="rId6">
            <a:alphaModFix/>
          </a:blip>
          <a:stretch>
            <a:fillRect/>
          </a:stretch>
        </p:blipFill>
        <p:spPr>
          <a:xfrm>
            <a:off x="7738850" y="221225"/>
            <a:ext cx="1143000" cy="1143000"/>
          </a:xfrm>
          <a:prstGeom prst="ellipse">
            <a:avLst/>
          </a:prstGeom>
          <a:noFill/>
          <a:ln w="19050"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5"/>
                                        </p:tgtEl>
                                        <p:attrNameLst>
                                          <p:attrName>style.visibility</p:attrName>
                                        </p:attrNameLst>
                                      </p:cBhvr>
                                      <p:to>
                                        <p:strVal val="visible"/>
                                      </p:to>
                                    </p:set>
                                    <p:animEffect transition="in" filter="fade">
                                      <p:cBhvr>
                                        <p:cTn id="10" dur="1000"/>
                                        <p:tgtEl>
                                          <p:spTgt spid="295"/>
                                        </p:tgtEl>
                                      </p:cBhvr>
                                    </p:animEffect>
                                  </p:childTnLst>
                                </p:cTn>
                              </p:par>
                              <p:par>
                                <p:cTn id="11" presetID="10" presetClass="entr" presetSubtype="0" fill="hold" nodeType="withEffect">
                                  <p:stCondLst>
                                    <p:cond delay="0"/>
                                  </p:stCondLst>
                                  <p:childTnLst>
                                    <p:set>
                                      <p:cBhvr>
                                        <p:cTn id="12" dur="1" fill="hold">
                                          <p:stCondLst>
                                            <p:cond delay="0"/>
                                          </p:stCondLst>
                                        </p:cTn>
                                        <p:tgtEl>
                                          <p:spTgt spid="296"/>
                                        </p:tgtEl>
                                        <p:attrNameLst>
                                          <p:attrName>style.visibility</p:attrName>
                                        </p:attrNameLst>
                                      </p:cBhvr>
                                      <p:to>
                                        <p:strVal val="visible"/>
                                      </p:to>
                                    </p:set>
                                    <p:animEffect transition="in" filter="fade">
                                      <p:cBhvr>
                                        <p:cTn id="13" dur="1000"/>
                                        <p:tgtEl>
                                          <p:spTgt spid="296"/>
                                        </p:tgtEl>
                                      </p:cBhvr>
                                    </p:animEffect>
                                  </p:childTnLst>
                                </p:cTn>
                              </p:par>
                              <p:par>
                                <p:cTn id="14" presetID="10" presetClass="entr" presetSubtype="0" fill="hold" nodeType="withEffect">
                                  <p:stCondLst>
                                    <p:cond delay="0"/>
                                  </p:stCondLst>
                                  <p:childTnLst>
                                    <p:set>
                                      <p:cBhvr>
                                        <p:cTn id="15" dur="1" fill="hold">
                                          <p:stCondLst>
                                            <p:cond delay="0"/>
                                          </p:stCondLst>
                                        </p:cTn>
                                        <p:tgtEl>
                                          <p:spTgt spid="297"/>
                                        </p:tgtEl>
                                        <p:attrNameLst>
                                          <p:attrName>style.visibility</p:attrName>
                                        </p:attrNameLst>
                                      </p:cBhvr>
                                      <p:to>
                                        <p:strVal val="visible"/>
                                      </p:to>
                                    </p:set>
                                    <p:animEffect transition="in" filter="fade">
                                      <p:cBhvr>
                                        <p:cTn id="16" dur="1000"/>
                                        <p:tgtEl>
                                          <p:spTgt spid="297"/>
                                        </p:tgtEl>
                                      </p:cBhvr>
                                    </p:animEffect>
                                  </p:childTnLst>
                                </p:cTn>
                              </p:par>
                              <p:par>
                                <p:cTn id="17" presetID="10" presetClass="entr" presetSubtype="0" fill="hold" nodeType="withEffect">
                                  <p:stCondLst>
                                    <p:cond delay="0"/>
                                  </p:stCondLst>
                                  <p:childTnLst>
                                    <p:set>
                                      <p:cBhvr>
                                        <p:cTn id="18" dur="1" fill="hold">
                                          <p:stCondLst>
                                            <p:cond delay="0"/>
                                          </p:stCondLst>
                                        </p:cTn>
                                        <p:tgtEl>
                                          <p:spTgt spid="298"/>
                                        </p:tgtEl>
                                        <p:attrNameLst>
                                          <p:attrName>style.visibility</p:attrName>
                                        </p:attrNameLst>
                                      </p:cBhvr>
                                      <p:to>
                                        <p:strVal val="visible"/>
                                      </p:to>
                                    </p:set>
                                    <p:animEffect transition="in" filter="fade">
                                      <p:cBhvr>
                                        <p:cTn id="19" dur="1000"/>
                                        <p:tgtEl>
                                          <p:spTgt spid="298"/>
                                        </p:tgtEl>
                                      </p:cBhvr>
                                    </p:animEffect>
                                  </p:childTnLst>
                                </p:cTn>
                              </p:par>
                              <p:par>
                                <p:cTn id="20" presetID="10" presetClass="entr" presetSubtype="0" fill="hold" nodeType="withEffect">
                                  <p:stCondLst>
                                    <p:cond delay="0"/>
                                  </p:stCondLst>
                                  <p:childTnLst>
                                    <p:set>
                                      <p:cBhvr>
                                        <p:cTn id="21" dur="1" fill="hold">
                                          <p:stCondLst>
                                            <p:cond delay="0"/>
                                          </p:stCondLst>
                                        </p:cTn>
                                        <p:tgtEl>
                                          <p:spTgt spid="294"/>
                                        </p:tgtEl>
                                        <p:attrNameLst>
                                          <p:attrName>style.visibility</p:attrName>
                                        </p:attrNameLst>
                                      </p:cBhvr>
                                      <p:to>
                                        <p:strVal val="visible"/>
                                      </p:to>
                                    </p:set>
                                    <p:animEffect transition="in" filter="fade">
                                      <p:cBhvr>
                                        <p:cTn id="22"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Appledore’s subtidal community</a:t>
            </a:r>
            <a:endParaRPr/>
          </a:p>
        </p:txBody>
      </p:sp>
      <p:sp>
        <p:nvSpPr>
          <p:cNvPr id="304" name="Google Shape;304;p23"/>
          <p:cNvSpPr txBox="1">
            <a:spLocks noGrp="1"/>
          </p:cNvSpPr>
          <p:nvPr>
            <p:ph type="body" idx="4294967295"/>
          </p:nvPr>
        </p:nvSpPr>
        <p:spPr>
          <a:xfrm>
            <a:off x="311700" y="1505700"/>
            <a:ext cx="3506100" cy="1066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 of nodes = 71</a:t>
            </a:r>
            <a:endParaRPr/>
          </a:p>
          <a:p>
            <a:pPr marL="457200" lvl="0" indent="-311150" algn="l" rtl="0">
              <a:spcBef>
                <a:spcPts val="0"/>
              </a:spcBef>
              <a:spcAft>
                <a:spcPts val="0"/>
              </a:spcAft>
              <a:buSzPts val="1300"/>
              <a:buChar char="●"/>
            </a:pPr>
            <a:r>
              <a:rPr lang="en"/>
              <a:t># of links = 291</a:t>
            </a:r>
            <a:endParaRPr/>
          </a:p>
          <a:p>
            <a:pPr marL="457200" lvl="0" indent="-311150" algn="l" rtl="0">
              <a:spcBef>
                <a:spcPts val="0"/>
              </a:spcBef>
              <a:spcAft>
                <a:spcPts val="0"/>
              </a:spcAft>
              <a:buSzPts val="1300"/>
              <a:buChar char="●"/>
            </a:pPr>
            <a:r>
              <a:rPr lang="en"/>
              <a:t>link density = 8.20 ± 9.99</a:t>
            </a:r>
            <a:endParaRPr/>
          </a:p>
        </p:txBody>
      </p:sp>
      <p:pic>
        <p:nvPicPr>
          <p:cNvPr id="305" name="Google Shape;305;p23"/>
          <p:cNvPicPr preferRelativeResize="0"/>
          <p:nvPr/>
        </p:nvPicPr>
        <p:blipFill rotWithShape="1">
          <a:blip r:embed="rId3">
            <a:alphaModFix/>
          </a:blip>
          <a:srcRect l="79060" t="22673" r="3689" b="24275"/>
          <a:stretch/>
        </p:blipFill>
        <p:spPr>
          <a:xfrm>
            <a:off x="7666525" y="1310075"/>
            <a:ext cx="1241999" cy="2802625"/>
          </a:xfrm>
          <a:prstGeom prst="rect">
            <a:avLst/>
          </a:prstGeom>
          <a:noFill/>
          <a:ln>
            <a:noFill/>
          </a:ln>
        </p:spPr>
      </p:pic>
      <p:pic>
        <p:nvPicPr>
          <p:cNvPr id="306" name="Google Shape;306;p23"/>
          <p:cNvPicPr preferRelativeResize="0"/>
          <p:nvPr/>
        </p:nvPicPr>
        <p:blipFill rotWithShape="1">
          <a:blip r:embed="rId4">
            <a:alphaModFix/>
          </a:blip>
          <a:srcRect/>
          <a:stretch/>
        </p:blipFill>
        <p:spPr>
          <a:xfrm>
            <a:off x="3723900" y="1257300"/>
            <a:ext cx="3886200" cy="3886200"/>
          </a:xfrm>
          <a:prstGeom prst="rect">
            <a:avLst/>
          </a:prstGeom>
          <a:noFill/>
          <a:ln>
            <a:noFill/>
          </a:ln>
        </p:spPr>
      </p:pic>
      <p:pic>
        <p:nvPicPr>
          <p:cNvPr id="307" name="Google Shape;307;p23"/>
          <p:cNvPicPr preferRelativeResize="0"/>
          <p:nvPr/>
        </p:nvPicPr>
        <p:blipFill rotWithShape="1">
          <a:blip r:embed="rId5">
            <a:alphaModFix/>
          </a:blip>
          <a:srcRect/>
          <a:stretch/>
        </p:blipFill>
        <p:spPr>
          <a:xfrm>
            <a:off x="3723900" y="1257300"/>
            <a:ext cx="3886200" cy="3886200"/>
          </a:xfrm>
          <a:prstGeom prst="rect">
            <a:avLst/>
          </a:prstGeom>
          <a:noFill/>
          <a:ln>
            <a:noFill/>
          </a:ln>
        </p:spPr>
      </p:pic>
      <p:sp>
        <p:nvSpPr>
          <p:cNvPr id="308" name="Google Shape;308;p23"/>
          <p:cNvSpPr/>
          <p:nvPr/>
        </p:nvSpPr>
        <p:spPr>
          <a:xfrm>
            <a:off x="4084525" y="1505700"/>
            <a:ext cx="3175500" cy="32958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txBox="1"/>
          <p:nvPr/>
        </p:nvSpPr>
        <p:spPr>
          <a:xfrm>
            <a:off x="7764900" y="4112700"/>
            <a:ext cx="116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Roboto"/>
                <a:ea typeface="Roboto"/>
                <a:cs typeface="Roboto"/>
                <a:sym typeface="Roboto"/>
              </a:rPr>
              <a:t>* nodes are weighted by link density</a:t>
            </a:r>
            <a:endParaRPr sz="1200">
              <a:solidFill>
                <a:schemeClr val="dk2"/>
              </a:solidFill>
              <a:latin typeface="Roboto"/>
              <a:ea typeface="Roboto"/>
              <a:cs typeface="Roboto"/>
              <a:sym typeface="Roboto"/>
            </a:endParaRPr>
          </a:p>
        </p:txBody>
      </p:sp>
      <p:sp>
        <p:nvSpPr>
          <p:cNvPr id="310" name="Google Shape;310;p23"/>
          <p:cNvSpPr txBox="1">
            <a:spLocks noGrp="1"/>
          </p:cNvSpPr>
          <p:nvPr>
            <p:ph type="body" idx="4294967295"/>
          </p:nvPr>
        </p:nvSpPr>
        <p:spPr>
          <a:xfrm>
            <a:off x="311700" y="2571900"/>
            <a:ext cx="3506100" cy="201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a:t>Most connected species (degree)</a:t>
            </a:r>
            <a:endParaRPr b="1" u="sng"/>
          </a:p>
          <a:p>
            <a:pPr marL="457200" lvl="0" indent="-311150" algn="l" rtl="0">
              <a:spcBef>
                <a:spcPts val="1200"/>
              </a:spcBef>
              <a:spcAft>
                <a:spcPts val="0"/>
              </a:spcAft>
              <a:buSzPts val="1300"/>
              <a:buChar char="●"/>
            </a:pPr>
            <a:r>
              <a:rPr lang="en"/>
              <a:t>Green sea urchin (61)</a:t>
            </a:r>
            <a:endParaRPr/>
          </a:p>
          <a:p>
            <a:pPr marL="457200" lvl="0" indent="-311150" algn="l" rtl="0">
              <a:spcBef>
                <a:spcPts val="0"/>
              </a:spcBef>
              <a:spcAft>
                <a:spcPts val="0"/>
              </a:spcAft>
              <a:buSzPts val="1300"/>
              <a:buChar char="●"/>
            </a:pPr>
            <a:r>
              <a:rPr lang="en"/>
              <a:t>Atlantic rock crab (31)</a:t>
            </a:r>
            <a:endParaRPr/>
          </a:p>
          <a:p>
            <a:pPr marL="457200" lvl="0" indent="-311150" algn="l" rtl="0">
              <a:spcBef>
                <a:spcPts val="0"/>
              </a:spcBef>
              <a:spcAft>
                <a:spcPts val="0"/>
              </a:spcAft>
              <a:buSzPts val="1300"/>
              <a:buChar char="●"/>
            </a:pPr>
            <a:r>
              <a:rPr lang="en"/>
              <a:t>American lobster (31)</a:t>
            </a:r>
            <a:endParaRPr/>
          </a:p>
          <a:p>
            <a:pPr marL="457200" lvl="0" indent="-311150" algn="l" rtl="0">
              <a:spcBef>
                <a:spcPts val="0"/>
              </a:spcBef>
              <a:spcAft>
                <a:spcPts val="0"/>
              </a:spcAft>
              <a:buSzPts val="1300"/>
              <a:buChar char="●"/>
            </a:pPr>
            <a:r>
              <a:rPr lang="en"/>
              <a:t>7 species with degree ≥ 20</a:t>
            </a:r>
            <a:endParaRPr/>
          </a:p>
        </p:txBody>
      </p:sp>
      <p:pic>
        <p:nvPicPr>
          <p:cNvPr id="311" name="Google Shape;311;p23"/>
          <p:cNvPicPr preferRelativeResize="0"/>
          <p:nvPr/>
        </p:nvPicPr>
        <p:blipFill>
          <a:blip r:embed="rId6">
            <a:alphaModFix/>
          </a:blip>
          <a:stretch>
            <a:fillRect/>
          </a:stretch>
        </p:blipFill>
        <p:spPr>
          <a:xfrm>
            <a:off x="590275" y="4457700"/>
            <a:ext cx="2948940" cy="685800"/>
          </a:xfrm>
          <a:prstGeom prst="rect">
            <a:avLst/>
          </a:prstGeom>
          <a:noFill/>
          <a:ln>
            <a:noFill/>
          </a:ln>
        </p:spPr>
      </p:pic>
      <p:pic>
        <p:nvPicPr>
          <p:cNvPr id="312" name="Google Shape;312;p23"/>
          <p:cNvPicPr preferRelativeResize="0"/>
          <p:nvPr/>
        </p:nvPicPr>
        <p:blipFill>
          <a:blip r:embed="rId7">
            <a:alphaModFix/>
          </a:blip>
          <a:stretch>
            <a:fillRect/>
          </a:stretch>
        </p:blipFill>
        <p:spPr>
          <a:xfrm>
            <a:off x="1765075" y="4036500"/>
            <a:ext cx="603504" cy="502920"/>
          </a:xfrm>
          <a:prstGeom prst="rect">
            <a:avLst/>
          </a:prstGeom>
          <a:noFill/>
          <a:ln>
            <a:noFill/>
          </a:ln>
        </p:spPr>
      </p:pic>
      <p:pic>
        <p:nvPicPr>
          <p:cNvPr id="313" name="Google Shape;313;p23"/>
          <p:cNvPicPr preferRelativeResize="0"/>
          <p:nvPr/>
        </p:nvPicPr>
        <p:blipFill>
          <a:blip r:embed="rId8">
            <a:alphaModFix/>
          </a:blip>
          <a:stretch>
            <a:fillRect/>
          </a:stretch>
        </p:blipFill>
        <p:spPr>
          <a:xfrm>
            <a:off x="783675" y="4230688"/>
            <a:ext cx="623620" cy="502920"/>
          </a:xfrm>
          <a:prstGeom prst="rect">
            <a:avLst/>
          </a:prstGeom>
          <a:noFill/>
          <a:ln>
            <a:noFill/>
          </a:ln>
        </p:spPr>
      </p:pic>
      <p:pic>
        <p:nvPicPr>
          <p:cNvPr id="314" name="Google Shape;314;p23"/>
          <p:cNvPicPr preferRelativeResize="0"/>
          <p:nvPr/>
        </p:nvPicPr>
        <p:blipFill>
          <a:blip r:embed="rId9">
            <a:alphaModFix/>
          </a:blip>
          <a:stretch>
            <a:fillRect/>
          </a:stretch>
        </p:blipFill>
        <p:spPr>
          <a:xfrm flipH="1">
            <a:off x="2726350" y="4417738"/>
            <a:ext cx="784556" cy="5029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par>
                                <p:cTn id="8" presetID="10" presetClass="entr" presetSubtype="0" fill="hold" nodeType="withEffect">
                                  <p:stCondLst>
                                    <p:cond delay="0"/>
                                  </p:stCondLst>
                                  <p:childTnLst>
                                    <p:set>
                                      <p:cBhvr>
                                        <p:cTn id="9" dur="1" fill="hold">
                                          <p:stCondLst>
                                            <p:cond delay="0"/>
                                          </p:stCondLst>
                                        </p:cTn>
                                        <p:tgtEl>
                                          <p:spTgt spid="309"/>
                                        </p:tgtEl>
                                        <p:attrNameLst>
                                          <p:attrName>style.visibility</p:attrName>
                                        </p:attrNameLst>
                                      </p:cBhvr>
                                      <p:to>
                                        <p:strVal val="visible"/>
                                      </p:to>
                                    </p:set>
                                    <p:animEffect transition="in" filter="fade">
                                      <p:cBhvr>
                                        <p:cTn id="10" dur="1000"/>
                                        <p:tgtEl>
                                          <p:spTgt spid="3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4"/>
                                        </p:tgtEl>
                                        <p:attrNameLst>
                                          <p:attrName>style.visibility</p:attrName>
                                        </p:attrNameLst>
                                      </p:cBhvr>
                                      <p:to>
                                        <p:strVal val="visible"/>
                                      </p:to>
                                    </p:set>
                                    <p:animEffect transition="in" filter="fade">
                                      <p:cBhvr>
                                        <p:cTn id="15" dur="1000"/>
                                        <p:tgtEl>
                                          <p:spTgt spid="3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
                                        </p:tgtEl>
                                        <p:attrNameLst>
                                          <p:attrName>style.visibility</p:attrName>
                                        </p:attrNameLst>
                                      </p:cBhvr>
                                      <p:to>
                                        <p:strVal val="visible"/>
                                      </p:to>
                                    </p:set>
                                    <p:animEffect transition="in" filter="fade">
                                      <p:cBhvr>
                                        <p:cTn id="20" dur="1000"/>
                                        <p:tgtEl>
                                          <p:spTgt spid="307"/>
                                        </p:tgtEl>
                                      </p:cBhvr>
                                    </p:animEffect>
                                  </p:childTnLst>
                                </p:cTn>
                              </p:par>
                              <p:par>
                                <p:cTn id="21" presetID="10" presetClass="entr" presetSubtype="0" fill="hold" nodeType="withEffect">
                                  <p:stCondLst>
                                    <p:cond delay="0"/>
                                  </p:stCondLst>
                                  <p:childTnLst>
                                    <p:set>
                                      <p:cBhvr>
                                        <p:cTn id="22" dur="1" fill="hold">
                                          <p:stCondLst>
                                            <p:cond delay="0"/>
                                          </p:stCondLst>
                                        </p:cTn>
                                        <p:tgtEl>
                                          <p:spTgt spid="308"/>
                                        </p:tgtEl>
                                        <p:attrNameLst>
                                          <p:attrName>style.visibility</p:attrName>
                                        </p:attrNameLst>
                                      </p:cBhvr>
                                      <p:to>
                                        <p:strVal val="visible"/>
                                      </p:to>
                                    </p:set>
                                    <p:animEffect transition="in" filter="fade">
                                      <p:cBhvr>
                                        <p:cTn id="23" dur="1000"/>
                                        <p:tgtEl>
                                          <p:spTgt spid="30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0"/>
                                        </p:tgtEl>
                                        <p:attrNameLst>
                                          <p:attrName>style.visibility</p:attrName>
                                        </p:attrNameLst>
                                      </p:cBhvr>
                                      <p:to>
                                        <p:strVal val="visible"/>
                                      </p:to>
                                    </p:set>
                                    <p:animEffect transition="in" filter="fade">
                                      <p:cBhvr>
                                        <p:cTn id="28" dur="1000"/>
                                        <p:tgtEl>
                                          <p:spTgt spid="310"/>
                                        </p:tgtEl>
                                      </p:cBhvr>
                                    </p:animEffect>
                                  </p:childTnLst>
                                </p:cTn>
                              </p:par>
                              <p:par>
                                <p:cTn id="29" presetID="10" presetClass="entr" presetSubtype="0" fill="hold" nodeType="withEffect">
                                  <p:stCondLst>
                                    <p:cond delay="0"/>
                                  </p:stCondLst>
                                  <p:childTnLst>
                                    <p:set>
                                      <p:cBhvr>
                                        <p:cTn id="30" dur="1" fill="hold">
                                          <p:stCondLst>
                                            <p:cond delay="0"/>
                                          </p:stCondLst>
                                        </p:cTn>
                                        <p:tgtEl>
                                          <p:spTgt spid="312"/>
                                        </p:tgtEl>
                                        <p:attrNameLst>
                                          <p:attrName>style.visibility</p:attrName>
                                        </p:attrNameLst>
                                      </p:cBhvr>
                                      <p:to>
                                        <p:strVal val="visible"/>
                                      </p:to>
                                    </p:set>
                                    <p:animEffect transition="in" filter="fade">
                                      <p:cBhvr>
                                        <p:cTn id="31" dur="1000"/>
                                        <p:tgtEl>
                                          <p:spTgt spid="312"/>
                                        </p:tgtEl>
                                      </p:cBhvr>
                                    </p:animEffect>
                                  </p:childTnLst>
                                </p:cTn>
                              </p:par>
                              <p:par>
                                <p:cTn id="32" presetID="10" presetClass="entr" presetSubtype="0" fill="hold" nodeType="withEffect">
                                  <p:stCondLst>
                                    <p:cond delay="0"/>
                                  </p:stCondLst>
                                  <p:childTnLst>
                                    <p:set>
                                      <p:cBhvr>
                                        <p:cTn id="33" dur="1" fill="hold">
                                          <p:stCondLst>
                                            <p:cond delay="0"/>
                                          </p:stCondLst>
                                        </p:cTn>
                                        <p:tgtEl>
                                          <p:spTgt spid="313"/>
                                        </p:tgtEl>
                                        <p:attrNameLst>
                                          <p:attrName>style.visibility</p:attrName>
                                        </p:attrNameLst>
                                      </p:cBhvr>
                                      <p:to>
                                        <p:strVal val="visible"/>
                                      </p:to>
                                    </p:set>
                                    <p:animEffect transition="in" filter="fade">
                                      <p:cBhvr>
                                        <p:cTn id="34" dur="1000"/>
                                        <p:tgtEl>
                                          <p:spTgt spid="313"/>
                                        </p:tgtEl>
                                      </p:cBhvr>
                                    </p:animEffect>
                                  </p:childTnLst>
                                </p:cTn>
                              </p:par>
                              <p:par>
                                <p:cTn id="35" presetID="10" presetClass="entr" presetSubtype="0" fill="hold" nodeType="withEffect">
                                  <p:stCondLst>
                                    <p:cond delay="0"/>
                                  </p:stCondLst>
                                  <p:childTnLst>
                                    <p:set>
                                      <p:cBhvr>
                                        <p:cTn id="36" dur="1" fill="hold">
                                          <p:stCondLst>
                                            <p:cond delay="0"/>
                                          </p:stCondLst>
                                        </p:cTn>
                                        <p:tgtEl>
                                          <p:spTgt spid="314"/>
                                        </p:tgtEl>
                                        <p:attrNameLst>
                                          <p:attrName>style.visibility</p:attrName>
                                        </p:attrNameLst>
                                      </p:cBhvr>
                                      <p:to>
                                        <p:strVal val="visible"/>
                                      </p:to>
                                    </p:set>
                                    <p:animEffect transition="in" filter="fade">
                                      <p:cBhvr>
                                        <p:cTn id="37" dur="1000"/>
                                        <p:tgtEl>
                                          <p:spTgt spid="314"/>
                                        </p:tgtEl>
                                      </p:cBhvr>
                                    </p:animEffect>
                                  </p:childTnLst>
                                </p:cTn>
                              </p:par>
                              <p:par>
                                <p:cTn id="38" presetID="10" presetClass="entr" presetSubtype="0" fill="hold" nodeType="withEffect">
                                  <p:stCondLst>
                                    <p:cond delay="0"/>
                                  </p:stCondLst>
                                  <p:childTnLst>
                                    <p:set>
                                      <p:cBhvr>
                                        <p:cTn id="39" dur="1" fill="hold">
                                          <p:stCondLst>
                                            <p:cond delay="0"/>
                                          </p:stCondLst>
                                        </p:cTn>
                                        <p:tgtEl>
                                          <p:spTgt spid="311"/>
                                        </p:tgtEl>
                                        <p:attrNameLst>
                                          <p:attrName>style.visibility</p:attrName>
                                        </p:attrNameLst>
                                      </p:cBhvr>
                                      <p:to>
                                        <p:strVal val="visible"/>
                                      </p:to>
                                    </p:set>
                                    <p:animEffect transition="in" filter="fade">
                                      <p:cBhvr>
                                        <p:cTn id="40"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Appledore’s intertidal community</a:t>
            </a:r>
            <a:endParaRPr/>
          </a:p>
        </p:txBody>
      </p:sp>
      <p:sp>
        <p:nvSpPr>
          <p:cNvPr id="320" name="Google Shape;320;p24"/>
          <p:cNvSpPr txBox="1">
            <a:spLocks noGrp="1"/>
          </p:cNvSpPr>
          <p:nvPr>
            <p:ph type="body" idx="4294967295"/>
          </p:nvPr>
        </p:nvSpPr>
        <p:spPr>
          <a:xfrm>
            <a:off x="311700" y="1505700"/>
            <a:ext cx="3553200" cy="1066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 of nodes = 45</a:t>
            </a:r>
            <a:endParaRPr/>
          </a:p>
          <a:p>
            <a:pPr marL="457200" lvl="0" indent="-311150" algn="l" rtl="0">
              <a:spcBef>
                <a:spcPts val="0"/>
              </a:spcBef>
              <a:spcAft>
                <a:spcPts val="0"/>
              </a:spcAft>
              <a:buSzPts val="1300"/>
              <a:buChar char="●"/>
            </a:pPr>
            <a:r>
              <a:rPr lang="en"/>
              <a:t># of links = 159</a:t>
            </a:r>
            <a:endParaRPr/>
          </a:p>
          <a:p>
            <a:pPr marL="457200" lvl="0" indent="-311150" algn="l" rtl="0">
              <a:spcBef>
                <a:spcPts val="0"/>
              </a:spcBef>
              <a:spcAft>
                <a:spcPts val="0"/>
              </a:spcAft>
              <a:buSzPts val="1300"/>
              <a:buChar char="●"/>
            </a:pPr>
            <a:r>
              <a:rPr lang="en"/>
              <a:t>link density = 7.07 ± 7.04</a:t>
            </a:r>
            <a:endParaRPr/>
          </a:p>
        </p:txBody>
      </p:sp>
      <p:pic>
        <p:nvPicPr>
          <p:cNvPr id="321" name="Google Shape;321;p24"/>
          <p:cNvPicPr preferRelativeResize="0"/>
          <p:nvPr/>
        </p:nvPicPr>
        <p:blipFill rotWithShape="1">
          <a:blip r:embed="rId3">
            <a:alphaModFix/>
          </a:blip>
          <a:srcRect l="79060" t="22673" r="3689" b="24275"/>
          <a:stretch/>
        </p:blipFill>
        <p:spPr>
          <a:xfrm>
            <a:off x="7666525" y="1310075"/>
            <a:ext cx="1241999" cy="2802625"/>
          </a:xfrm>
          <a:prstGeom prst="rect">
            <a:avLst/>
          </a:prstGeom>
          <a:noFill/>
          <a:ln>
            <a:noFill/>
          </a:ln>
        </p:spPr>
      </p:pic>
      <p:pic>
        <p:nvPicPr>
          <p:cNvPr id="322" name="Google Shape;322;p24"/>
          <p:cNvPicPr preferRelativeResize="0"/>
          <p:nvPr/>
        </p:nvPicPr>
        <p:blipFill rotWithShape="1">
          <a:blip r:embed="rId4">
            <a:alphaModFix/>
          </a:blip>
          <a:srcRect/>
          <a:stretch/>
        </p:blipFill>
        <p:spPr>
          <a:xfrm>
            <a:off x="3723900" y="1257300"/>
            <a:ext cx="3886200" cy="3886200"/>
          </a:xfrm>
          <a:prstGeom prst="rect">
            <a:avLst/>
          </a:prstGeom>
          <a:noFill/>
          <a:ln>
            <a:noFill/>
          </a:ln>
        </p:spPr>
      </p:pic>
      <p:pic>
        <p:nvPicPr>
          <p:cNvPr id="323" name="Google Shape;323;p24"/>
          <p:cNvPicPr preferRelativeResize="0"/>
          <p:nvPr/>
        </p:nvPicPr>
        <p:blipFill rotWithShape="1">
          <a:blip r:embed="rId5">
            <a:alphaModFix/>
          </a:blip>
          <a:srcRect/>
          <a:stretch/>
        </p:blipFill>
        <p:spPr>
          <a:xfrm>
            <a:off x="3723900" y="1257300"/>
            <a:ext cx="3886200" cy="3886200"/>
          </a:xfrm>
          <a:prstGeom prst="rect">
            <a:avLst/>
          </a:prstGeom>
          <a:noFill/>
          <a:ln>
            <a:noFill/>
          </a:ln>
        </p:spPr>
      </p:pic>
      <p:sp>
        <p:nvSpPr>
          <p:cNvPr id="324" name="Google Shape;324;p24"/>
          <p:cNvSpPr/>
          <p:nvPr/>
        </p:nvSpPr>
        <p:spPr>
          <a:xfrm>
            <a:off x="4084525" y="1505700"/>
            <a:ext cx="3175500" cy="32958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txBox="1">
            <a:spLocks noGrp="1"/>
          </p:cNvSpPr>
          <p:nvPr>
            <p:ph type="body" idx="4294967295"/>
          </p:nvPr>
        </p:nvSpPr>
        <p:spPr>
          <a:xfrm>
            <a:off x="311700" y="2571750"/>
            <a:ext cx="3506100" cy="201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a:t>Most connected species (degree)</a:t>
            </a:r>
            <a:endParaRPr b="1" u="sng"/>
          </a:p>
          <a:p>
            <a:pPr marL="457200" lvl="0" indent="-311150" algn="l" rtl="0">
              <a:spcBef>
                <a:spcPts val="1200"/>
              </a:spcBef>
              <a:spcAft>
                <a:spcPts val="0"/>
              </a:spcAft>
              <a:buSzPts val="1300"/>
              <a:buChar char="●"/>
            </a:pPr>
            <a:r>
              <a:rPr lang="en"/>
              <a:t>European green crab (30)</a:t>
            </a:r>
            <a:endParaRPr/>
          </a:p>
          <a:p>
            <a:pPr marL="457200" lvl="0" indent="-311150" algn="l" rtl="0">
              <a:spcBef>
                <a:spcPts val="0"/>
              </a:spcBef>
              <a:spcAft>
                <a:spcPts val="0"/>
              </a:spcAft>
              <a:buSzPts val="1300"/>
              <a:buChar char="●"/>
            </a:pPr>
            <a:r>
              <a:rPr lang="en"/>
              <a:t>Green sea urchin (25)</a:t>
            </a:r>
            <a:endParaRPr/>
          </a:p>
          <a:p>
            <a:pPr marL="457200" lvl="0" indent="-311150" algn="l" rtl="0">
              <a:spcBef>
                <a:spcPts val="0"/>
              </a:spcBef>
              <a:spcAft>
                <a:spcPts val="0"/>
              </a:spcAft>
              <a:buSzPts val="1300"/>
              <a:buChar char="●"/>
            </a:pPr>
            <a:r>
              <a:rPr lang="en"/>
              <a:t>Common periwinkle (23)</a:t>
            </a:r>
            <a:endParaRPr/>
          </a:p>
          <a:p>
            <a:pPr marL="457200" lvl="0" indent="-311150" algn="l" rtl="0">
              <a:spcBef>
                <a:spcPts val="0"/>
              </a:spcBef>
              <a:spcAft>
                <a:spcPts val="0"/>
              </a:spcAft>
              <a:buSzPts val="1300"/>
              <a:buChar char="●"/>
            </a:pPr>
            <a:r>
              <a:rPr lang="en"/>
              <a:t>4 species with degree ≥ 20</a:t>
            </a:r>
            <a:endParaRPr u="sng"/>
          </a:p>
        </p:txBody>
      </p:sp>
      <p:pic>
        <p:nvPicPr>
          <p:cNvPr id="326" name="Google Shape;326;p24"/>
          <p:cNvPicPr preferRelativeResize="0"/>
          <p:nvPr/>
        </p:nvPicPr>
        <p:blipFill>
          <a:blip r:embed="rId6">
            <a:alphaModFix/>
          </a:blip>
          <a:stretch>
            <a:fillRect/>
          </a:stretch>
        </p:blipFill>
        <p:spPr>
          <a:xfrm>
            <a:off x="590275" y="4457700"/>
            <a:ext cx="2948940" cy="685800"/>
          </a:xfrm>
          <a:prstGeom prst="rect">
            <a:avLst/>
          </a:prstGeom>
          <a:noFill/>
          <a:ln>
            <a:noFill/>
          </a:ln>
        </p:spPr>
      </p:pic>
      <p:pic>
        <p:nvPicPr>
          <p:cNvPr id="327" name="Google Shape;327;p24"/>
          <p:cNvPicPr preferRelativeResize="0"/>
          <p:nvPr/>
        </p:nvPicPr>
        <p:blipFill>
          <a:blip r:embed="rId7">
            <a:alphaModFix/>
          </a:blip>
          <a:stretch>
            <a:fillRect/>
          </a:stretch>
        </p:blipFill>
        <p:spPr>
          <a:xfrm>
            <a:off x="781350" y="4226525"/>
            <a:ext cx="603504" cy="502920"/>
          </a:xfrm>
          <a:prstGeom prst="rect">
            <a:avLst/>
          </a:prstGeom>
          <a:noFill/>
          <a:ln>
            <a:noFill/>
          </a:ln>
        </p:spPr>
      </p:pic>
      <p:pic>
        <p:nvPicPr>
          <p:cNvPr id="328" name="Google Shape;328;p24"/>
          <p:cNvPicPr preferRelativeResize="0"/>
          <p:nvPr/>
        </p:nvPicPr>
        <p:blipFill>
          <a:blip r:embed="rId8">
            <a:alphaModFix/>
          </a:blip>
          <a:stretch>
            <a:fillRect/>
          </a:stretch>
        </p:blipFill>
        <p:spPr>
          <a:xfrm>
            <a:off x="1757963" y="4030988"/>
            <a:ext cx="613562" cy="502920"/>
          </a:xfrm>
          <a:prstGeom prst="rect">
            <a:avLst/>
          </a:prstGeom>
          <a:noFill/>
          <a:ln>
            <a:noFill/>
          </a:ln>
        </p:spPr>
      </p:pic>
      <p:pic>
        <p:nvPicPr>
          <p:cNvPr id="329" name="Google Shape;329;p24"/>
          <p:cNvPicPr preferRelativeResize="0"/>
          <p:nvPr/>
        </p:nvPicPr>
        <p:blipFill>
          <a:blip r:embed="rId9">
            <a:alphaModFix/>
          </a:blip>
          <a:stretch>
            <a:fillRect/>
          </a:stretch>
        </p:blipFill>
        <p:spPr>
          <a:xfrm>
            <a:off x="2758288" y="4541525"/>
            <a:ext cx="605166" cy="3657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1000"/>
                                        <p:tgtEl>
                                          <p:spTgt spid="3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0"/>
                                        </p:tgtEl>
                                        <p:attrNameLst>
                                          <p:attrName>style.visibility</p:attrName>
                                        </p:attrNameLst>
                                      </p:cBhvr>
                                      <p:to>
                                        <p:strVal val="visible"/>
                                      </p:to>
                                    </p:set>
                                    <p:animEffect transition="in" filter="fade">
                                      <p:cBhvr>
                                        <p:cTn id="12" dur="1000"/>
                                        <p:tgtEl>
                                          <p:spTgt spid="3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3"/>
                                        </p:tgtEl>
                                        <p:attrNameLst>
                                          <p:attrName>style.visibility</p:attrName>
                                        </p:attrNameLst>
                                      </p:cBhvr>
                                      <p:to>
                                        <p:strVal val="visible"/>
                                      </p:to>
                                    </p:set>
                                    <p:animEffect transition="in" filter="fade">
                                      <p:cBhvr>
                                        <p:cTn id="17" dur="1000"/>
                                        <p:tgtEl>
                                          <p:spTgt spid="323"/>
                                        </p:tgtEl>
                                      </p:cBhvr>
                                    </p:animEffect>
                                  </p:childTnLst>
                                </p:cTn>
                              </p:par>
                              <p:par>
                                <p:cTn id="18" presetID="10" presetClass="entr" presetSubtype="0" fill="hold" nodeType="withEffect">
                                  <p:stCondLst>
                                    <p:cond delay="0"/>
                                  </p:stCondLst>
                                  <p:childTnLst>
                                    <p:set>
                                      <p:cBhvr>
                                        <p:cTn id="19" dur="1" fill="hold">
                                          <p:stCondLst>
                                            <p:cond delay="0"/>
                                          </p:stCondLst>
                                        </p:cTn>
                                        <p:tgtEl>
                                          <p:spTgt spid="324"/>
                                        </p:tgtEl>
                                        <p:attrNameLst>
                                          <p:attrName>style.visibility</p:attrName>
                                        </p:attrNameLst>
                                      </p:cBhvr>
                                      <p:to>
                                        <p:strVal val="visible"/>
                                      </p:to>
                                    </p:set>
                                    <p:animEffect transition="in" filter="fade">
                                      <p:cBhvr>
                                        <p:cTn id="20" dur="1000"/>
                                        <p:tgtEl>
                                          <p:spTgt spid="3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5"/>
                                        </p:tgtEl>
                                        <p:attrNameLst>
                                          <p:attrName>style.visibility</p:attrName>
                                        </p:attrNameLst>
                                      </p:cBhvr>
                                      <p:to>
                                        <p:strVal val="visible"/>
                                      </p:to>
                                    </p:set>
                                    <p:animEffect transition="in" filter="fade">
                                      <p:cBhvr>
                                        <p:cTn id="25" dur="1000"/>
                                        <p:tgtEl>
                                          <p:spTgt spid="325"/>
                                        </p:tgtEl>
                                      </p:cBhvr>
                                    </p:animEffect>
                                  </p:childTnLst>
                                </p:cTn>
                              </p:par>
                              <p:par>
                                <p:cTn id="26" presetID="10" presetClass="entr" presetSubtype="0" fill="hold" nodeType="withEffect">
                                  <p:stCondLst>
                                    <p:cond delay="0"/>
                                  </p:stCondLst>
                                  <p:childTnLst>
                                    <p:set>
                                      <p:cBhvr>
                                        <p:cTn id="27" dur="1" fill="hold">
                                          <p:stCondLst>
                                            <p:cond delay="0"/>
                                          </p:stCondLst>
                                        </p:cTn>
                                        <p:tgtEl>
                                          <p:spTgt spid="326"/>
                                        </p:tgtEl>
                                        <p:attrNameLst>
                                          <p:attrName>style.visibility</p:attrName>
                                        </p:attrNameLst>
                                      </p:cBhvr>
                                      <p:to>
                                        <p:strVal val="visible"/>
                                      </p:to>
                                    </p:set>
                                    <p:animEffect transition="in" filter="fade">
                                      <p:cBhvr>
                                        <p:cTn id="28" dur="1000"/>
                                        <p:tgtEl>
                                          <p:spTgt spid="326"/>
                                        </p:tgtEl>
                                      </p:cBhvr>
                                    </p:animEffect>
                                  </p:childTnLst>
                                </p:cTn>
                              </p:par>
                              <p:par>
                                <p:cTn id="29" presetID="10" presetClass="entr" presetSubtype="0" fill="hold" nodeType="withEffect">
                                  <p:stCondLst>
                                    <p:cond delay="0"/>
                                  </p:stCondLst>
                                  <p:childTnLst>
                                    <p:set>
                                      <p:cBhvr>
                                        <p:cTn id="30" dur="1" fill="hold">
                                          <p:stCondLst>
                                            <p:cond delay="0"/>
                                          </p:stCondLst>
                                        </p:cTn>
                                        <p:tgtEl>
                                          <p:spTgt spid="327"/>
                                        </p:tgtEl>
                                        <p:attrNameLst>
                                          <p:attrName>style.visibility</p:attrName>
                                        </p:attrNameLst>
                                      </p:cBhvr>
                                      <p:to>
                                        <p:strVal val="visible"/>
                                      </p:to>
                                    </p:set>
                                    <p:animEffect transition="in" filter="fade">
                                      <p:cBhvr>
                                        <p:cTn id="31" dur="1000"/>
                                        <p:tgtEl>
                                          <p:spTgt spid="327"/>
                                        </p:tgtEl>
                                      </p:cBhvr>
                                    </p:animEffect>
                                  </p:childTnLst>
                                </p:cTn>
                              </p:par>
                              <p:par>
                                <p:cTn id="32" presetID="10" presetClass="entr" presetSubtype="0" fill="hold" nodeType="withEffect">
                                  <p:stCondLst>
                                    <p:cond delay="0"/>
                                  </p:stCondLst>
                                  <p:childTnLst>
                                    <p:set>
                                      <p:cBhvr>
                                        <p:cTn id="33" dur="1" fill="hold">
                                          <p:stCondLst>
                                            <p:cond delay="0"/>
                                          </p:stCondLst>
                                        </p:cTn>
                                        <p:tgtEl>
                                          <p:spTgt spid="328"/>
                                        </p:tgtEl>
                                        <p:attrNameLst>
                                          <p:attrName>style.visibility</p:attrName>
                                        </p:attrNameLst>
                                      </p:cBhvr>
                                      <p:to>
                                        <p:strVal val="visible"/>
                                      </p:to>
                                    </p:set>
                                    <p:animEffect transition="in" filter="fade">
                                      <p:cBhvr>
                                        <p:cTn id="34" dur="1000"/>
                                        <p:tgtEl>
                                          <p:spTgt spid="328"/>
                                        </p:tgtEl>
                                      </p:cBhvr>
                                    </p:animEffect>
                                  </p:childTnLst>
                                </p:cTn>
                              </p:par>
                              <p:par>
                                <p:cTn id="35" presetID="10" presetClass="entr" presetSubtype="0" fill="hold" nodeType="withEffect">
                                  <p:stCondLst>
                                    <p:cond delay="0"/>
                                  </p:stCondLst>
                                  <p:childTnLst>
                                    <p:set>
                                      <p:cBhvr>
                                        <p:cTn id="36" dur="1" fill="hold">
                                          <p:stCondLst>
                                            <p:cond delay="0"/>
                                          </p:stCondLst>
                                        </p:cTn>
                                        <p:tgtEl>
                                          <p:spTgt spid="329"/>
                                        </p:tgtEl>
                                        <p:attrNameLst>
                                          <p:attrName>style.visibility</p:attrName>
                                        </p:attrNameLst>
                                      </p:cBhvr>
                                      <p:to>
                                        <p:strVal val="visible"/>
                                      </p:to>
                                    </p:set>
                                    <p:animEffect transition="in" filter="fade">
                                      <p:cBhvr>
                                        <p:cTn id="37"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2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Two distinct networks? not so much…</a:t>
            </a:r>
            <a:endParaRPr/>
          </a:p>
        </p:txBody>
      </p:sp>
      <p:sp>
        <p:nvSpPr>
          <p:cNvPr id="335" name="Google Shape;335;p25"/>
          <p:cNvSpPr txBox="1">
            <a:spLocks noGrp="1"/>
          </p:cNvSpPr>
          <p:nvPr>
            <p:ph type="body" idx="1"/>
          </p:nvPr>
        </p:nvSpPr>
        <p:spPr>
          <a:xfrm>
            <a:off x="742500" y="3860550"/>
            <a:ext cx="2928900" cy="909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dirty="0"/>
              <a:t>1 – Green sea urchin (</a:t>
            </a:r>
            <a:r>
              <a:rPr lang="en" dirty="0">
                <a:solidFill>
                  <a:srgbClr val="434343"/>
                </a:solidFill>
                <a:latin typeface="Merriweather"/>
                <a:ea typeface="Merriweather"/>
                <a:cs typeface="Merriweather"/>
                <a:sym typeface="Merriweather"/>
              </a:rPr>
              <a:t>B</a:t>
            </a:r>
            <a:r>
              <a:rPr lang="en" dirty="0"/>
              <a:t>)</a:t>
            </a:r>
            <a:br>
              <a:rPr lang="en" dirty="0"/>
            </a:br>
            <a:r>
              <a:rPr lang="en" dirty="0"/>
              <a:t>2 – Atlantic rock crab (</a:t>
            </a:r>
            <a:r>
              <a:rPr lang="en" dirty="0">
                <a:solidFill>
                  <a:srgbClr val="FF0000"/>
                </a:solidFill>
                <a:latin typeface="Merriweather"/>
                <a:ea typeface="Merriweather"/>
                <a:cs typeface="Merriweather"/>
                <a:sym typeface="Merriweather"/>
              </a:rPr>
              <a:t>S</a:t>
            </a:r>
            <a:r>
              <a:rPr lang="en" dirty="0"/>
              <a:t>)</a:t>
            </a:r>
            <a:br>
              <a:rPr lang="en" dirty="0"/>
            </a:br>
            <a:r>
              <a:rPr lang="en" dirty="0"/>
              <a:t>3 – American lobster (</a:t>
            </a:r>
            <a:r>
              <a:rPr lang="en" dirty="0">
                <a:solidFill>
                  <a:srgbClr val="FF0000"/>
                </a:solidFill>
                <a:latin typeface="Merriweather"/>
                <a:ea typeface="Merriweather"/>
                <a:cs typeface="Merriweather"/>
                <a:sym typeface="Merriweather"/>
              </a:rPr>
              <a:t>S</a:t>
            </a:r>
            <a:r>
              <a:rPr lang="en" dirty="0"/>
              <a:t>)</a:t>
            </a:r>
            <a:endParaRPr dirty="0"/>
          </a:p>
        </p:txBody>
      </p:sp>
      <p:sp>
        <p:nvSpPr>
          <p:cNvPr id="336" name="Google Shape;336;p25"/>
          <p:cNvSpPr txBox="1">
            <a:spLocks noGrp="1"/>
          </p:cNvSpPr>
          <p:nvPr>
            <p:ph type="body" idx="2"/>
          </p:nvPr>
        </p:nvSpPr>
        <p:spPr>
          <a:xfrm>
            <a:off x="4466125" y="3860700"/>
            <a:ext cx="2728500" cy="909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1 – European green crab (</a:t>
            </a:r>
            <a:r>
              <a:rPr lang="en">
                <a:solidFill>
                  <a:srgbClr val="434343"/>
                </a:solidFill>
                <a:latin typeface="Merriweather"/>
                <a:ea typeface="Merriweather"/>
                <a:cs typeface="Merriweather"/>
                <a:sym typeface="Merriweather"/>
              </a:rPr>
              <a:t>B</a:t>
            </a:r>
            <a:r>
              <a:rPr lang="en"/>
              <a:t>)</a:t>
            </a:r>
            <a:br>
              <a:rPr lang="en"/>
            </a:br>
            <a:r>
              <a:rPr lang="en"/>
              <a:t>2 – Common periwinkle (</a:t>
            </a:r>
            <a:r>
              <a:rPr lang="en">
                <a:solidFill>
                  <a:srgbClr val="0000FF"/>
                </a:solidFill>
                <a:latin typeface="Merriweather"/>
                <a:ea typeface="Merriweather"/>
                <a:cs typeface="Merriweather"/>
                <a:sym typeface="Merriweather"/>
              </a:rPr>
              <a:t>I</a:t>
            </a:r>
            <a:r>
              <a:rPr lang="en"/>
              <a:t>)</a:t>
            </a:r>
            <a:br>
              <a:rPr lang="en"/>
            </a:br>
            <a:r>
              <a:rPr lang="en"/>
              <a:t>3 – Dogwhelk (</a:t>
            </a:r>
            <a:r>
              <a:rPr lang="en">
                <a:solidFill>
                  <a:srgbClr val="0000FF"/>
                </a:solidFill>
                <a:latin typeface="Merriweather"/>
                <a:ea typeface="Merriweather"/>
                <a:cs typeface="Merriweather"/>
                <a:sym typeface="Merriweather"/>
              </a:rPr>
              <a:t>I</a:t>
            </a:r>
            <a:r>
              <a:rPr lang="en"/>
              <a:t>)</a:t>
            </a:r>
            <a:endParaRPr/>
          </a:p>
        </p:txBody>
      </p:sp>
      <p:sp>
        <p:nvSpPr>
          <p:cNvPr id="337" name="Google Shape;337;p25"/>
          <p:cNvSpPr txBox="1"/>
          <p:nvPr/>
        </p:nvSpPr>
        <p:spPr>
          <a:xfrm>
            <a:off x="742475" y="1353225"/>
            <a:ext cx="96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Roboto"/>
                <a:ea typeface="Roboto"/>
                <a:cs typeface="Roboto"/>
                <a:sym typeface="Roboto"/>
              </a:rPr>
              <a:t>Subtidal</a:t>
            </a:r>
            <a:endParaRPr b="1">
              <a:solidFill>
                <a:srgbClr val="FF0000"/>
              </a:solidFill>
              <a:latin typeface="Roboto"/>
              <a:ea typeface="Roboto"/>
              <a:cs typeface="Roboto"/>
              <a:sym typeface="Roboto"/>
            </a:endParaRPr>
          </a:p>
        </p:txBody>
      </p:sp>
      <p:sp>
        <p:nvSpPr>
          <p:cNvPr id="338" name="Google Shape;338;p25"/>
          <p:cNvSpPr txBox="1"/>
          <p:nvPr/>
        </p:nvSpPr>
        <p:spPr>
          <a:xfrm>
            <a:off x="4466125" y="1353225"/>
            <a:ext cx="96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Roboto"/>
                <a:ea typeface="Roboto"/>
                <a:cs typeface="Roboto"/>
                <a:sym typeface="Roboto"/>
              </a:rPr>
              <a:t>Intertidal</a:t>
            </a:r>
            <a:endParaRPr b="1">
              <a:solidFill>
                <a:srgbClr val="0000FF"/>
              </a:solidFill>
              <a:latin typeface="Roboto"/>
              <a:ea typeface="Roboto"/>
              <a:cs typeface="Roboto"/>
              <a:sym typeface="Roboto"/>
            </a:endParaRPr>
          </a:p>
        </p:txBody>
      </p:sp>
      <p:pic>
        <p:nvPicPr>
          <p:cNvPr id="339" name="Google Shape;339;p25"/>
          <p:cNvPicPr preferRelativeResize="0"/>
          <p:nvPr/>
        </p:nvPicPr>
        <p:blipFill rotWithShape="1">
          <a:blip r:embed="rId3">
            <a:alphaModFix/>
          </a:blip>
          <a:srcRect l="79060" t="22673" r="3689" b="24275"/>
          <a:stretch/>
        </p:blipFill>
        <p:spPr>
          <a:xfrm>
            <a:off x="7666525" y="1310075"/>
            <a:ext cx="1241999" cy="2802625"/>
          </a:xfrm>
          <a:prstGeom prst="rect">
            <a:avLst/>
          </a:prstGeom>
          <a:noFill/>
          <a:ln>
            <a:noFill/>
          </a:ln>
        </p:spPr>
      </p:pic>
      <p:grpSp>
        <p:nvGrpSpPr>
          <p:cNvPr id="340" name="Google Shape;340;p25"/>
          <p:cNvGrpSpPr/>
          <p:nvPr/>
        </p:nvGrpSpPr>
        <p:grpSpPr>
          <a:xfrm>
            <a:off x="2338100" y="1947000"/>
            <a:ext cx="3252100" cy="1982625"/>
            <a:chOff x="2338100" y="1947000"/>
            <a:chExt cx="3252100" cy="1982625"/>
          </a:xfrm>
        </p:grpSpPr>
        <p:grpSp>
          <p:nvGrpSpPr>
            <p:cNvPr id="341" name="Google Shape;341;p25"/>
            <p:cNvGrpSpPr/>
            <p:nvPr/>
          </p:nvGrpSpPr>
          <p:grpSpPr>
            <a:xfrm>
              <a:off x="2498100" y="1947000"/>
              <a:ext cx="3092100" cy="1982625"/>
              <a:chOff x="2498100" y="1947000"/>
              <a:chExt cx="3092100" cy="1982625"/>
            </a:xfrm>
          </p:grpSpPr>
          <p:sp>
            <p:nvSpPr>
              <p:cNvPr id="342" name="Google Shape;342;p25"/>
              <p:cNvSpPr txBox="1"/>
              <p:nvPr/>
            </p:nvSpPr>
            <p:spPr>
              <a:xfrm>
                <a:off x="3318300" y="2881200"/>
                <a:ext cx="1287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chemeClr val="accent5"/>
                    </a:solidFill>
                    <a:latin typeface="Roboto"/>
                    <a:ea typeface="Roboto"/>
                    <a:cs typeface="Roboto"/>
                    <a:sym typeface="Roboto"/>
                  </a:rPr>
                  <a:t>Strongylocentrotus droebachiensis</a:t>
                </a:r>
                <a:endParaRPr sz="1000" i="1">
                  <a:solidFill>
                    <a:schemeClr val="accent5"/>
                  </a:solidFill>
                  <a:latin typeface="Roboto"/>
                  <a:ea typeface="Roboto"/>
                  <a:cs typeface="Roboto"/>
                  <a:sym typeface="Roboto"/>
                </a:endParaRPr>
              </a:p>
            </p:txBody>
          </p:sp>
          <p:sp>
            <p:nvSpPr>
              <p:cNvPr id="343" name="Google Shape;343;p25"/>
              <p:cNvSpPr txBox="1"/>
              <p:nvPr/>
            </p:nvSpPr>
            <p:spPr>
              <a:xfrm>
                <a:off x="3485700" y="2479275"/>
                <a:ext cx="95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chemeClr val="accent5"/>
                    </a:solidFill>
                    <a:latin typeface="Roboto"/>
                    <a:ea typeface="Roboto"/>
                    <a:cs typeface="Roboto"/>
                    <a:sym typeface="Roboto"/>
                  </a:rPr>
                  <a:t>Mytilus edulis</a:t>
                </a:r>
                <a:endParaRPr sz="1000" i="1">
                  <a:solidFill>
                    <a:schemeClr val="accent5"/>
                  </a:solidFill>
                  <a:latin typeface="Roboto"/>
                  <a:ea typeface="Roboto"/>
                  <a:cs typeface="Roboto"/>
                  <a:sym typeface="Roboto"/>
                </a:endParaRPr>
              </a:p>
            </p:txBody>
          </p:sp>
          <p:sp>
            <p:nvSpPr>
              <p:cNvPr id="344" name="Google Shape;344;p25"/>
              <p:cNvSpPr txBox="1"/>
              <p:nvPr/>
            </p:nvSpPr>
            <p:spPr>
              <a:xfrm>
                <a:off x="3350100" y="1947000"/>
                <a:ext cx="1224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err="1">
                    <a:solidFill>
                      <a:schemeClr val="accent5"/>
                    </a:solidFill>
                    <a:latin typeface="Roboto"/>
                    <a:ea typeface="Roboto"/>
                    <a:cs typeface="Roboto"/>
                    <a:sym typeface="Roboto"/>
                  </a:rPr>
                  <a:t>Carcinus</a:t>
                </a:r>
                <a:r>
                  <a:rPr lang="en" sz="1000" i="1" dirty="0">
                    <a:solidFill>
                      <a:schemeClr val="accent5"/>
                    </a:solidFill>
                    <a:latin typeface="Roboto"/>
                    <a:ea typeface="Roboto"/>
                    <a:cs typeface="Roboto"/>
                    <a:sym typeface="Roboto"/>
                  </a:rPr>
                  <a:t> maenas</a:t>
                </a:r>
                <a:endParaRPr sz="1000" i="1" dirty="0">
                  <a:solidFill>
                    <a:schemeClr val="accent5"/>
                  </a:solidFill>
                  <a:latin typeface="Roboto"/>
                  <a:ea typeface="Roboto"/>
                  <a:cs typeface="Roboto"/>
                  <a:sym typeface="Roboto"/>
                </a:endParaRPr>
              </a:p>
            </p:txBody>
          </p:sp>
          <p:sp>
            <p:nvSpPr>
              <p:cNvPr id="345" name="Google Shape;345;p25"/>
              <p:cNvSpPr txBox="1"/>
              <p:nvPr/>
            </p:nvSpPr>
            <p:spPr>
              <a:xfrm>
                <a:off x="3485700" y="3437025"/>
                <a:ext cx="953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chemeClr val="accent5"/>
                    </a:solidFill>
                    <a:latin typeface="Roboto"/>
                    <a:ea typeface="Roboto"/>
                    <a:cs typeface="Roboto"/>
                    <a:sym typeface="Roboto"/>
                  </a:rPr>
                  <a:t>Ascophyllum </a:t>
                </a:r>
                <a:br>
                  <a:rPr lang="en" sz="1000" i="1">
                    <a:solidFill>
                      <a:schemeClr val="accent5"/>
                    </a:solidFill>
                    <a:latin typeface="Roboto"/>
                    <a:ea typeface="Roboto"/>
                    <a:cs typeface="Roboto"/>
                    <a:sym typeface="Roboto"/>
                  </a:rPr>
                </a:br>
                <a:r>
                  <a:rPr lang="en" sz="1000" i="1">
                    <a:solidFill>
                      <a:schemeClr val="accent5"/>
                    </a:solidFill>
                    <a:latin typeface="Roboto"/>
                    <a:ea typeface="Roboto"/>
                    <a:cs typeface="Roboto"/>
                    <a:sym typeface="Roboto"/>
                  </a:rPr>
                  <a:t>nodosum</a:t>
                </a:r>
                <a:endParaRPr sz="1000" i="1">
                  <a:solidFill>
                    <a:schemeClr val="accent5"/>
                  </a:solidFill>
                  <a:latin typeface="Roboto"/>
                  <a:ea typeface="Roboto"/>
                  <a:cs typeface="Roboto"/>
                  <a:sym typeface="Roboto"/>
                </a:endParaRPr>
              </a:p>
            </p:txBody>
          </p:sp>
          <p:cxnSp>
            <p:nvCxnSpPr>
              <p:cNvPr id="346" name="Google Shape;346;p25"/>
              <p:cNvCxnSpPr>
                <a:endCxn id="343" idx="1"/>
              </p:cNvCxnSpPr>
              <p:nvPr/>
            </p:nvCxnSpPr>
            <p:spPr>
              <a:xfrm>
                <a:off x="2498100" y="2564025"/>
                <a:ext cx="987600" cy="84600"/>
              </a:xfrm>
              <a:prstGeom prst="straightConnector1">
                <a:avLst/>
              </a:prstGeom>
              <a:noFill/>
              <a:ln w="9525" cap="flat" cmpd="sng">
                <a:solidFill>
                  <a:schemeClr val="accent5"/>
                </a:solidFill>
                <a:prstDash val="solid"/>
                <a:round/>
                <a:headEnd type="none" w="med" len="med"/>
                <a:tailEnd type="none" w="med" len="med"/>
              </a:ln>
            </p:spPr>
          </p:cxnSp>
          <p:cxnSp>
            <p:nvCxnSpPr>
              <p:cNvPr id="347" name="Google Shape;347;p25"/>
              <p:cNvCxnSpPr>
                <a:stCxn id="345" idx="3"/>
              </p:cNvCxnSpPr>
              <p:nvPr/>
            </p:nvCxnSpPr>
            <p:spPr>
              <a:xfrm rot="10800000" flipH="1">
                <a:off x="4438800" y="2790225"/>
                <a:ext cx="962700" cy="893100"/>
              </a:xfrm>
              <a:prstGeom prst="straightConnector1">
                <a:avLst/>
              </a:prstGeom>
              <a:noFill/>
              <a:ln w="9525" cap="flat" cmpd="sng">
                <a:solidFill>
                  <a:schemeClr val="accent5"/>
                </a:solidFill>
                <a:prstDash val="solid"/>
                <a:round/>
                <a:headEnd type="none" w="med" len="med"/>
                <a:tailEnd type="none" w="med" len="med"/>
              </a:ln>
            </p:spPr>
          </p:cxnSp>
          <p:cxnSp>
            <p:nvCxnSpPr>
              <p:cNvPr id="348" name="Google Shape;348;p25"/>
              <p:cNvCxnSpPr>
                <a:stCxn id="344" idx="1"/>
              </p:cNvCxnSpPr>
              <p:nvPr/>
            </p:nvCxnSpPr>
            <p:spPr>
              <a:xfrm flipH="1">
                <a:off x="2941200" y="2116350"/>
                <a:ext cx="408900" cy="278100"/>
              </a:xfrm>
              <a:prstGeom prst="straightConnector1">
                <a:avLst/>
              </a:prstGeom>
              <a:noFill/>
              <a:ln w="9525" cap="flat" cmpd="sng">
                <a:solidFill>
                  <a:schemeClr val="accent5"/>
                </a:solidFill>
                <a:prstDash val="solid"/>
                <a:round/>
                <a:headEnd type="none" w="med" len="med"/>
                <a:tailEnd type="none" w="med" len="med"/>
              </a:ln>
            </p:spPr>
          </p:cxnSp>
          <p:cxnSp>
            <p:nvCxnSpPr>
              <p:cNvPr id="349" name="Google Shape;349;p25"/>
              <p:cNvCxnSpPr>
                <a:stCxn id="344" idx="3"/>
              </p:cNvCxnSpPr>
              <p:nvPr/>
            </p:nvCxnSpPr>
            <p:spPr>
              <a:xfrm>
                <a:off x="4574400" y="2116350"/>
                <a:ext cx="572700" cy="212100"/>
              </a:xfrm>
              <a:prstGeom prst="straightConnector1">
                <a:avLst/>
              </a:prstGeom>
              <a:noFill/>
              <a:ln w="9525" cap="flat" cmpd="sng">
                <a:solidFill>
                  <a:schemeClr val="accent5"/>
                </a:solidFill>
                <a:prstDash val="solid"/>
                <a:round/>
                <a:headEnd type="none" w="med" len="med"/>
                <a:tailEnd type="none" w="med" len="med"/>
              </a:ln>
            </p:spPr>
          </p:cxnSp>
          <p:cxnSp>
            <p:nvCxnSpPr>
              <p:cNvPr id="350" name="Google Shape;350;p25"/>
              <p:cNvCxnSpPr>
                <a:stCxn id="343" idx="3"/>
              </p:cNvCxnSpPr>
              <p:nvPr/>
            </p:nvCxnSpPr>
            <p:spPr>
              <a:xfrm rot="10800000" flipH="1">
                <a:off x="4438800" y="2441625"/>
                <a:ext cx="1151400" cy="207000"/>
              </a:xfrm>
              <a:prstGeom prst="straightConnector1">
                <a:avLst/>
              </a:prstGeom>
              <a:noFill/>
              <a:ln w="9525" cap="flat" cmpd="sng">
                <a:solidFill>
                  <a:schemeClr val="accent5"/>
                </a:solidFill>
                <a:prstDash val="solid"/>
                <a:round/>
                <a:headEnd type="none" w="med" len="med"/>
                <a:tailEnd type="none" w="med" len="med"/>
              </a:ln>
            </p:spPr>
          </p:cxnSp>
          <p:cxnSp>
            <p:nvCxnSpPr>
              <p:cNvPr id="351" name="Google Shape;351;p25"/>
              <p:cNvCxnSpPr>
                <a:stCxn id="342" idx="1"/>
              </p:cNvCxnSpPr>
              <p:nvPr/>
            </p:nvCxnSpPr>
            <p:spPr>
              <a:xfrm rot="10800000">
                <a:off x="2922300" y="3073200"/>
                <a:ext cx="396000" cy="54300"/>
              </a:xfrm>
              <a:prstGeom prst="straightConnector1">
                <a:avLst/>
              </a:prstGeom>
              <a:noFill/>
              <a:ln w="9525" cap="flat" cmpd="sng">
                <a:solidFill>
                  <a:schemeClr val="accent5"/>
                </a:solidFill>
                <a:prstDash val="solid"/>
                <a:round/>
                <a:headEnd type="none" w="med" len="med"/>
                <a:tailEnd type="none" w="med" len="med"/>
              </a:ln>
            </p:spPr>
          </p:cxnSp>
          <p:cxnSp>
            <p:nvCxnSpPr>
              <p:cNvPr id="352" name="Google Shape;352;p25"/>
              <p:cNvCxnSpPr>
                <a:stCxn id="342" idx="3"/>
              </p:cNvCxnSpPr>
              <p:nvPr/>
            </p:nvCxnSpPr>
            <p:spPr>
              <a:xfrm rot="10800000" flipH="1">
                <a:off x="4606200" y="2903400"/>
                <a:ext cx="210900" cy="224100"/>
              </a:xfrm>
              <a:prstGeom prst="straightConnector1">
                <a:avLst/>
              </a:prstGeom>
              <a:noFill/>
              <a:ln w="9525" cap="flat" cmpd="sng">
                <a:solidFill>
                  <a:schemeClr val="accent5"/>
                </a:solidFill>
                <a:prstDash val="solid"/>
                <a:round/>
                <a:headEnd type="none" w="med" len="med"/>
                <a:tailEnd type="none" w="med" len="med"/>
              </a:ln>
            </p:spPr>
          </p:cxnSp>
        </p:grpSp>
        <p:cxnSp>
          <p:nvCxnSpPr>
            <p:cNvPr id="353" name="Google Shape;353;p25"/>
            <p:cNvCxnSpPr/>
            <p:nvPr/>
          </p:nvCxnSpPr>
          <p:spPr>
            <a:xfrm rot="10800000">
              <a:off x="2338100" y="3073200"/>
              <a:ext cx="1178100" cy="584400"/>
            </a:xfrm>
            <a:prstGeom prst="straightConnector1">
              <a:avLst/>
            </a:prstGeom>
            <a:noFill/>
            <a:ln w="9525" cap="flat" cmpd="sng">
              <a:solidFill>
                <a:schemeClr val="accent5"/>
              </a:solidFill>
              <a:prstDash val="solid"/>
              <a:round/>
              <a:headEnd type="none" w="med" len="med"/>
              <a:tailEnd type="none" w="med" len="med"/>
            </a:ln>
          </p:spPr>
        </p:cxnSp>
      </p:grpSp>
      <p:pic>
        <p:nvPicPr>
          <p:cNvPr id="354" name="Google Shape;354;p25"/>
          <p:cNvPicPr preferRelativeResize="0"/>
          <p:nvPr/>
        </p:nvPicPr>
        <p:blipFill rotWithShape="1">
          <a:blip r:embed="rId4">
            <a:alphaModFix/>
          </a:blip>
          <a:srcRect/>
          <a:stretch/>
        </p:blipFill>
        <p:spPr>
          <a:xfrm>
            <a:off x="742463" y="1277025"/>
            <a:ext cx="2743200" cy="2743200"/>
          </a:xfrm>
          <a:prstGeom prst="rect">
            <a:avLst/>
          </a:prstGeom>
          <a:noFill/>
          <a:ln>
            <a:noFill/>
          </a:ln>
        </p:spPr>
      </p:pic>
      <p:pic>
        <p:nvPicPr>
          <p:cNvPr id="355" name="Google Shape;355;p25"/>
          <p:cNvPicPr preferRelativeResize="0"/>
          <p:nvPr/>
        </p:nvPicPr>
        <p:blipFill rotWithShape="1">
          <a:blip r:embed="rId5">
            <a:alphaModFix/>
          </a:blip>
          <a:srcRect/>
          <a:stretch/>
        </p:blipFill>
        <p:spPr>
          <a:xfrm>
            <a:off x="4466113" y="1277025"/>
            <a:ext cx="2743200" cy="2743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par>
                                <p:cTn id="8" presetID="10" presetClass="entr" presetSubtype="0" fill="hold" nodeType="withEffect">
                                  <p:stCondLst>
                                    <p:cond delay="0"/>
                                  </p:stCondLst>
                                  <p:childTnLst>
                                    <p:set>
                                      <p:cBhvr>
                                        <p:cTn id="9" dur="1" fill="hold">
                                          <p:stCondLst>
                                            <p:cond delay="0"/>
                                          </p:stCondLst>
                                        </p:cTn>
                                        <p:tgtEl>
                                          <p:spTgt spid="337"/>
                                        </p:tgtEl>
                                        <p:attrNameLst>
                                          <p:attrName>style.visibility</p:attrName>
                                        </p:attrNameLst>
                                      </p:cBhvr>
                                      <p:to>
                                        <p:strVal val="visible"/>
                                      </p:to>
                                    </p:set>
                                    <p:animEffect transition="in" filter="fade">
                                      <p:cBhvr>
                                        <p:cTn id="10" dur="1000"/>
                                        <p:tgtEl>
                                          <p:spTgt spid="3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5"/>
                                        </p:tgtEl>
                                        <p:attrNameLst>
                                          <p:attrName>style.visibility</p:attrName>
                                        </p:attrNameLst>
                                      </p:cBhvr>
                                      <p:to>
                                        <p:strVal val="visible"/>
                                      </p:to>
                                    </p:set>
                                    <p:animEffect transition="in" filter="fade">
                                      <p:cBhvr>
                                        <p:cTn id="15" dur="1000"/>
                                        <p:tgtEl>
                                          <p:spTgt spid="355"/>
                                        </p:tgtEl>
                                      </p:cBhvr>
                                    </p:animEffect>
                                  </p:childTnLst>
                                </p:cTn>
                              </p:par>
                              <p:par>
                                <p:cTn id="16" presetID="10" presetClass="entr" presetSubtype="0" fill="hold" nodeType="withEffect">
                                  <p:stCondLst>
                                    <p:cond delay="0"/>
                                  </p:stCondLst>
                                  <p:childTnLst>
                                    <p:set>
                                      <p:cBhvr>
                                        <p:cTn id="17" dur="1" fill="hold">
                                          <p:stCondLst>
                                            <p:cond delay="0"/>
                                          </p:stCondLst>
                                        </p:cTn>
                                        <p:tgtEl>
                                          <p:spTgt spid="338"/>
                                        </p:tgtEl>
                                        <p:attrNameLst>
                                          <p:attrName>style.visibility</p:attrName>
                                        </p:attrNameLst>
                                      </p:cBhvr>
                                      <p:to>
                                        <p:strVal val="visible"/>
                                      </p:to>
                                    </p:set>
                                    <p:animEffect transition="in" filter="fade">
                                      <p:cBhvr>
                                        <p:cTn id="18" dur="1000"/>
                                        <p:tgtEl>
                                          <p:spTgt spid="3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0"/>
                                        </p:tgtEl>
                                        <p:attrNameLst>
                                          <p:attrName>style.visibility</p:attrName>
                                        </p:attrNameLst>
                                      </p:cBhvr>
                                      <p:to>
                                        <p:strVal val="visible"/>
                                      </p:to>
                                    </p:set>
                                    <p:animEffect transition="in" filter="fade">
                                      <p:cBhvr>
                                        <p:cTn id="23" dur="1000"/>
                                        <p:tgtEl>
                                          <p:spTgt spid="3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35"/>
                                        </p:tgtEl>
                                        <p:attrNameLst>
                                          <p:attrName>style.visibility</p:attrName>
                                        </p:attrNameLst>
                                      </p:cBhvr>
                                      <p:to>
                                        <p:strVal val="visible"/>
                                      </p:to>
                                    </p:set>
                                    <p:animEffect transition="in" filter="fade">
                                      <p:cBhvr>
                                        <p:cTn id="28" dur="1000"/>
                                        <p:tgtEl>
                                          <p:spTgt spid="3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36"/>
                                        </p:tgtEl>
                                        <p:attrNameLst>
                                          <p:attrName>style.visibility</p:attrName>
                                        </p:attrNameLst>
                                      </p:cBhvr>
                                      <p:to>
                                        <p:strVal val="visible"/>
                                      </p:to>
                                    </p:set>
                                    <p:animEffect transition="in" filter="fade">
                                      <p:cBhvr>
                                        <p:cTn id="33" dur="10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Two distinct networks? not so much…</a:t>
            </a:r>
            <a:endParaRPr/>
          </a:p>
        </p:txBody>
      </p:sp>
      <p:sp>
        <p:nvSpPr>
          <p:cNvPr id="337" name="Google Shape;337;p25"/>
          <p:cNvSpPr txBox="1"/>
          <p:nvPr/>
        </p:nvSpPr>
        <p:spPr>
          <a:xfrm>
            <a:off x="742475" y="1647139"/>
            <a:ext cx="96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Roboto"/>
                <a:ea typeface="Roboto"/>
                <a:cs typeface="Roboto"/>
                <a:sym typeface="Roboto"/>
              </a:rPr>
              <a:t>Subtidal</a:t>
            </a:r>
            <a:endParaRPr b="1">
              <a:solidFill>
                <a:srgbClr val="FF0000"/>
              </a:solidFill>
              <a:latin typeface="Roboto"/>
              <a:ea typeface="Roboto"/>
              <a:cs typeface="Roboto"/>
              <a:sym typeface="Roboto"/>
            </a:endParaRPr>
          </a:p>
        </p:txBody>
      </p:sp>
      <p:sp>
        <p:nvSpPr>
          <p:cNvPr id="338" name="Google Shape;338;p25"/>
          <p:cNvSpPr txBox="1"/>
          <p:nvPr/>
        </p:nvSpPr>
        <p:spPr>
          <a:xfrm>
            <a:off x="4466125" y="1647139"/>
            <a:ext cx="96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Roboto"/>
                <a:ea typeface="Roboto"/>
                <a:cs typeface="Roboto"/>
                <a:sym typeface="Roboto"/>
              </a:rPr>
              <a:t>Intertidal</a:t>
            </a:r>
            <a:endParaRPr b="1">
              <a:solidFill>
                <a:srgbClr val="0000FF"/>
              </a:solidFill>
              <a:latin typeface="Roboto"/>
              <a:ea typeface="Roboto"/>
              <a:cs typeface="Roboto"/>
              <a:sym typeface="Roboto"/>
            </a:endParaRPr>
          </a:p>
        </p:txBody>
      </p:sp>
      <p:pic>
        <p:nvPicPr>
          <p:cNvPr id="339" name="Google Shape;339;p25"/>
          <p:cNvPicPr preferRelativeResize="0"/>
          <p:nvPr/>
        </p:nvPicPr>
        <p:blipFill rotWithShape="1">
          <a:blip r:embed="rId3">
            <a:alphaModFix/>
          </a:blip>
          <a:srcRect l="79060" t="22673" r="3689" b="24275"/>
          <a:stretch/>
        </p:blipFill>
        <p:spPr>
          <a:xfrm>
            <a:off x="7666525" y="1310075"/>
            <a:ext cx="1241999" cy="2802625"/>
          </a:xfrm>
          <a:prstGeom prst="rect">
            <a:avLst/>
          </a:prstGeom>
          <a:noFill/>
          <a:ln>
            <a:noFill/>
          </a:ln>
        </p:spPr>
      </p:pic>
      <p:grpSp>
        <p:nvGrpSpPr>
          <p:cNvPr id="340" name="Google Shape;340;p25"/>
          <p:cNvGrpSpPr/>
          <p:nvPr/>
        </p:nvGrpSpPr>
        <p:grpSpPr>
          <a:xfrm>
            <a:off x="2338100" y="2425973"/>
            <a:ext cx="3252100" cy="1982625"/>
            <a:chOff x="2338100" y="1947000"/>
            <a:chExt cx="3252100" cy="1982625"/>
          </a:xfrm>
        </p:grpSpPr>
        <p:grpSp>
          <p:nvGrpSpPr>
            <p:cNvPr id="341" name="Google Shape;341;p25"/>
            <p:cNvGrpSpPr/>
            <p:nvPr/>
          </p:nvGrpSpPr>
          <p:grpSpPr>
            <a:xfrm>
              <a:off x="2498100" y="1947000"/>
              <a:ext cx="3092100" cy="1982625"/>
              <a:chOff x="2498100" y="1947000"/>
              <a:chExt cx="3092100" cy="1982625"/>
            </a:xfrm>
          </p:grpSpPr>
          <p:sp>
            <p:nvSpPr>
              <p:cNvPr id="342" name="Google Shape;342;p25"/>
              <p:cNvSpPr txBox="1"/>
              <p:nvPr/>
            </p:nvSpPr>
            <p:spPr>
              <a:xfrm>
                <a:off x="3318300" y="2881200"/>
                <a:ext cx="1287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chemeClr val="accent5"/>
                    </a:solidFill>
                    <a:latin typeface="Roboto"/>
                    <a:ea typeface="Roboto"/>
                    <a:cs typeface="Roboto"/>
                    <a:sym typeface="Roboto"/>
                  </a:rPr>
                  <a:t>Strongylocentrotus droebachiensis</a:t>
                </a:r>
                <a:endParaRPr sz="1000" i="1">
                  <a:solidFill>
                    <a:schemeClr val="accent5"/>
                  </a:solidFill>
                  <a:latin typeface="Roboto"/>
                  <a:ea typeface="Roboto"/>
                  <a:cs typeface="Roboto"/>
                  <a:sym typeface="Roboto"/>
                </a:endParaRPr>
              </a:p>
            </p:txBody>
          </p:sp>
          <p:sp>
            <p:nvSpPr>
              <p:cNvPr id="343" name="Google Shape;343;p25"/>
              <p:cNvSpPr txBox="1"/>
              <p:nvPr/>
            </p:nvSpPr>
            <p:spPr>
              <a:xfrm>
                <a:off x="3485700" y="2479275"/>
                <a:ext cx="95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chemeClr val="accent5"/>
                    </a:solidFill>
                    <a:latin typeface="Roboto"/>
                    <a:ea typeface="Roboto"/>
                    <a:cs typeface="Roboto"/>
                    <a:sym typeface="Roboto"/>
                  </a:rPr>
                  <a:t>Mytilus edulis</a:t>
                </a:r>
                <a:endParaRPr sz="1000" i="1">
                  <a:solidFill>
                    <a:schemeClr val="accent5"/>
                  </a:solidFill>
                  <a:latin typeface="Roboto"/>
                  <a:ea typeface="Roboto"/>
                  <a:cs typeface="Roboto"/>
                  <a:sym typeface="Roboto"/>
                </a:endParaRPr>
              </a:p>
            </p:txBody>
          </p:sp>
          <p:sp>
            <p:nvSpPr>
              <p:cNvPr id="344" name="Google Shape;344;p25"/>
              <p:cNvSpPr txBox="1"/>
              <p:nvPr/>
            </p:nvSpPr>
            <p:spPr>
              <a:xfrm>
                <a:off x="3350100" y="1947000"/>
                <a:ext cx="1224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dirty="0" err="1">
                    <a:solidFill>
                      <a:schemeClr val="accent5"/>
                    </a:solidFill>
                    <a:latin typeface="Roboto"/>
                    <a:ea typeface="Roboto"/>
                    <a:cs typeface="Roboto"/>
                    <a:sym typeface="Roboto"/>
                  </a:rPr>
                  <a:t>Carcinus</a:t>
                </a:r>
                <a:r>
                  <a:rPr lang="en" sz="1000" i="1" dirty="0">
                    <a:solidFill>
                      <a:schemeClr val="accent5"/>
                    </a:solidFill>
                    <a:latin typeface="Roboto"/>
                    <a:ea typeface="Roboto"/>
                    <a:cs typeface="Roboto"/>
                    <a:sym typeface="Roboto"/>
                  </a:rPr>
                  <a:t> maenas</a:t>
                </a:r>
                <a:endParaRPr sz="1000" i="1" dirty="0">
                  <a:solidFill>
                    <a:schemeClr val="accent5"/>
                  </a:solidFill>
                  <a:latin typeface="Roboto"/>
                  <a:ea typeface="Roboto"/>
                  <a:cs typeface="Roboto"/>
                  <a:sym typeface="Roboto"/>
                </a:endParaRPr>
              </a:p>
            </p:txBody>
          </p:sp>
          <p:sp>
            <p:nvSpPr>
              <p:cNvPr id="345" name="Google Shape;345;p25"/>
              <p:cNvSpPr txBox="1"/>
              <p:nvPr/>
            </p:nvSpPr>
            <p:spPr>
              <a:xfrm>
                <a:off x="3485700" y="3437025"/>
                <a:ext cx="953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chemeClr val="accent5"/>
                    </a:solidFill>
                    <a:latin typeface="Roboto"/>
                    <a:ea typeface="Roboto"/>
                    <a:cs typeface="Roboto"/>
                    <a:sym typeface="Roboto"/>
                  </a:rPr>
                  <a:t>Ascophyllum </a:t>
                </a:r>
                <a:br>
                  <a:rPr lang="en" sz="1000" i="1">
                    <a:solidFill>
                      <a:schemeClr val="accent5"/>
                    </a:solidFill>
                    <a:latin typeface="Roboto"/>
                    <a:ea typeface="Roboto"/>
                    <a:cs typeface="Roboto"/>
                    <a:sym typeface="Roboto"/>
                  </a:rPr>
                </a:br>
                <a:r>
                  <a:rPr lang="en" sz="1000" i="1">
                    <a:solidFill>
                      <a:schemeClr val="accent5"/>
                    </a:solidFill>
                    <a:latin typeface="Roboto"/>
                    <a:ea typeface="Roboto"/>
                    <a:cs typeface="Roboto"/>
                    <a:sym typeface="Roboto"/>
                  </a:rPr>
                  <a:t>nodosum</a:t>
                </a:r>
                <a:endParaRPr sz="1000" i="1">
                  <a:solidFill>
                    <a:schemeClr val="accent5"/>
                  </a:solidFill>
                  <a:latin typeface="Roboto"/>
                  <a:ea typeface="Roboto"/>
                  <a:cs typeface="Roboto"/>
                  <a:sym typeface="Roboto"/>
                </a:endParaRPr>
              </a:p>
            </p:txBody>
          </p:sp>
          <p:cxnSp>
            <p:nvCxnSpPr>
              <p:cNvPr id="346" name="Google Shape;346;p25"/>
              <p:cNvCxnSpPr>
                <a:endCxn id="343" idx="1"/>
              </p:cNvCxnSpPr>
              <p:nvPr/>
            </p:nvCxnSpPr>
            <p:spPr>
              <a:xfrm>
                <a:off x="2498100" y="2564025"/>
                <a:ext cx="987600" cy="84600"/>
              </a:xfrm>
              <a:prstGeom prst="straightConnector1">
                <a:avLst/>
              </a:prstGeom>
              <a:noFill/>
              <a:ln w="9525" cap="flat" cmpd="sng">
                <a:solidFill>
                  <a:schemeClr val="accent5"/>
                </a:solidFill>
                <a:prstDash val="solid"/>
                <a:round/>
                <a:headEnd type="none" w="med" len="med"/>
                <a:tailEnd type="none" w="med" len="med"/>
              </a:ln>
            </p:spPr>
          </p:cxnSp>
          <p:cxnSp>
            <p:nvCxnSpPr>
              <p:cNvPr id="347" name="Google Shape;347;p25"/>
              <p:cNvCxnSpPr>
                <a:stCxn id="345" idx="3"/>
              </p:cNvCxnSpPr>
              <p:nvPr/>
            </p:nvCxnSpPr>
            <p:spPr>
              <a:xfrm rot="10800000" flipH="1">
                <a:off x="4438800" y="2790225"/>
                <a:ext cx="962700" cy="893100"/>
              </a:xfrm>
              <a:prstGeom prst="straightConnector1">
                <a:avLst/>
              </a:prstGeom>
              <a:noFill/>
              <a:ln w="9525" cap="flat" cmpd="sng">
                <a:solidFill>
                  <a:schemeClr val="accent5"/>
                </a:solidFill>
                <a:prstDash val="solid"/>
                <a:round/>
                <a:headEnd type="none" w="med" len="med"/>
                <a:tailEnd type="none" w="med" len="med"/>
              </a:ln>
            </p:spPr>
          </p:cxnSp>
          <p:cxnSp>
            <p:nvCxnSpPr>
              <p:cNvPr id="348" name="Google Shape;348;p25"/>
              <p:cNvCxnSpPr>
                <a:stCxn id="344" idx="1"/>
              </p:cNvCxnSpPr>
              <p:nvPr/>
            </p:nvCxnSpPr>
            <p:spPr>
              <a:xfrm flipH="1">
                <a:off x="2941200" y="2116350"/>
                <a:ext cx="408900" cy="278100"/>
              </a:xfrm>
              <a:prstGeom prst="straightConnector1">
                <a:avLst/>
              </a:prstGeom>
              <a:noFill/>
              <a:ln w="9525" cap="flat" cmpd="sng">
                <a:solidFill>
                  <a:schemeClr val="accent5"/>
                </a:solidFill>
                <a:prstDash val="solid"/>
                <a:round/>
                <a:headEnd type="none" w="med" len="med"/>
                <a:tailEnd type="none" w="med" len="med"/>
              </a:ln>
            </p:spPr>
          </p:cxnSp>
          <p:cxnSp>
            <p:nvCxnSpPr>
              <p:cNvPr id="349" name="Google Shape;349;p25"/>
              <p:cNvCxnSpPr>
                <a:stCxn id="344" idx="3"/>
              </p:cNvCxnSpPr>
              <p:nvPr/>
            </p:nvCxnSpPr>
            <p:spPr>
              <a:xfrm>
                <a:off x="4574400" y="2116350"/>
                <a:ext cx="572700" cy="212100"/>
              </a:xfrm>
              <a:prstGeom prst="straightConnector1">
                <a:avLst/>
              </a:prstGeom>
              <a:noFill/>
              <a:ln w="9525" cap="flat" cmpd="sng">
                <a:solidFill>
                  <a:schemeClr val="accent5"/>
                </a:solidFill>
                <a:prstDash val="solid"/>
                <a:round/>
                <a:headEnd type="none" w="med" len="med"/>
                <a:tailEnd type="none" w="med" len="med"/>
              </a:ln>
            </p:spPr>
          </p:cxnSp>
          <p:cxnSp>
            <p:nvCxnSpPr>
              <p:cNvPr id="350" name="Google Shape;350;p25"/>
              <p:cNvCxnSpPr>
                <a:stCxn id="343" idx="3"/>
              </p:cNvCxnSpPr>
              <p:nvPr/>
            </p:nvCxnSpPr>
            <p:spPr>
              <a:xfrm rot="10800000" flipH="1">
                <a:off x="4438800" y="2441625"/>
                <a:ext cx="1151400" cy="207000"/>
              </a:xfrm>
              <a:prstGeom prst="straightConnector1">
                <a:avLst/>
              </a:prstGeom>
              <a:noFill/>
              <a:ln w="9525" cap="flat" cmpd="sng">
                <a:solidFill>
                  <a:schemeClr val="accent5"/>
                </a:solidFill>
                <a:prstDash val="solid"/>
                <a:round/>
                <a:headEnd type="none" w="med" len="med"/>
                <a:tailEnd type="none" w="med" len="med"/>
              </a:ln>
            </p:spPr>
          </p:cxnSp>
          <p:cxnSp>
            <p:nvCxnSpPr>
              <p:cNvPr id="351" name="Google Shape;351;p25"/>
              <p:cNvCxnSpPr>
                <a:stCxn id="342" idx="1"/>
              </p:cNvCxnSpPr>
              <p:nvPr/>
            </p:nvCxnSpPr>
            <p:spPr>
              <a:xfrm rot="10800000">
                <a:off x="2922300" y="3073200"/>
                <a:ext cx="396000" cy="54300"/>
              </a:xfrm>
              <a:prstGeom prst="straightConnector1">
                <a:avLst/>
              </a:prstGeom>
              <a:noFill/>
              <a:ln w="9525" cap="flat" cmpd="sng">
                <a:solidFill>
                  <a:schemeClr val="accent5"/>
                </a:solidFill>
                <a:prstDash val="solid"/>
                <a:round/>
                <a:headEnd type="none" w="med" len="med"/>
                <a:tailEnd type="none" w="med" len="med"/>
              </a:ln>
            </p:spPr>
          </p:cxnSp>
          <p:cxnSp>
            <p:nvCxnSpPr>
              <p:cNvPr id="352" name="Google Shape;352;p25"/>
              <p:cNvCxnSpPr>
                <a:stCxn id="342" idx="3"/>
              </p:cNvCxnSpPr>
              <p:nvPr/>
            </p:nvCxnSpPr>
            <p:spPr>
              <a:xfrm rot="10800000" flipH="1">
                <a:off x="4606200" y="2903400"/>
                <a:ext cx="210900" cy="224100"/>
              </a:xfrm>
              <a:prstGeom prst="straightConnector1">
                <a:avLst/>
              </a:prstGeom>
              <a:noFill/>
              <a:ln w="9525" cap="flat" cmpd="sng">
                <a:solidFill>
                  <a:schemeClr val="accent5"/>
                </a:solidFill>
                <a:prstDash val="solid"/>
                <a:round/>
                <a:headEnd type="none" w="med" len="med"/>
                <a:tailEnd type="none" w="med" len="med"/>
              </a:ln>
            </p:spPr>
          </p:cxnSp>
        </p:grpSp>
        <p:cxnSp>
          <p:nvCxnSpPr>
            <p:cNvPr id="353" name="Google Shape;353;p25"/>
            <p:cNvCxnSpPr/>
            <p:nvPr/>
          </p:nvCxnSpPr>
          <p:spPr>
            <a:xfrm rot="10800000">
              <a:off x="2338100" y="3073200"/>
              <a:ext cx="1178100" cy="584400"/>
            </a:xfrm>
            <a:prstGeom prst="straightConnector1">
              <a:avLst/>
            </a:prstGeom>
            <a:noFill/>
            <a:ln w="9525" cap="flat" cmpd="sng">
              <a:solidFill>
                <a:schemeClr val="accent5"/>
              </a:solidFill>
              <a:prstDash val="solid"/>
              <a:round/>
              <a:headEnd type="none" w="med" len="med"/>
              <a:tailEnd type="none" w="med" len="med"/>
            </a:ln>
          </p:spPr>
        </p:cxnSp>
      </p:grpSp>
      <p:pic>
        <p:nvPicPr>
          <p:cNvPr id="354" name="Google Shape;354;p25"/>
          <p:cNvPicPr preferRelativeResize="0"/>
          <p:nvPr/>
        </p:nvPicPr>
        <p:blipFill rotWithShape="1">
          <a:blip r:embed="rId4">
            <a:alphaModFix/>
          </a:blip>
          <a:srcRect/>
          <a:stretch/>
        </p:blipFill>
        <p:spPr>
          <a:xfrm>
            <a:off x="742463" y="1755998"/>
            <a:ext cx="2743200" cy="2743200"/>
          </a:xfrm>
          <a:prstGeom prst="rect">
            <a:avLst/>
          </a:prstGeom>
          <a:noFill/>
          <a:ln>
            <a:noFill/>
          </a:ln>
        </p:spPr>
      </p:pic>
      <p:pic>
        <p:nvPicPr>
          <p:cNvPr id="355" name="Google Shape;355;p25"/>
          <p:cNvPicPr preferRelativeResize="0"/>
          <p:nvPr/>
        </p:nvPicPr>
        <p:blipFill rotWithShape="1">
          <a:blip r:embed="rId5">
            <a:alphaModFix/>
          </a:blip>
          <a:srcRect/>
          <a:stretch/>
        </p:blipFill>
        <p:spPr>
          <a:xfrm>
            <a:off x="4466113" y="1755998"/>
            <a:ext cx="2743200" cy="2743200"/>
          </a:xfrm>
          <a:prstGeom prst="rect">
            <a:avLst/>
          </a:prstGeom>
          <a:noFill/>
          <a:ln>
            <a:noFill/>
          </a:ln>
        </p:spPr>
      </p:pic>
    </p:spTree>
    <p:extLst>
      <p:ext uri="{BB962C8B-B14F-4D97-AF65-F5344CB8AC3E}">
        <p14:creationId xmlns:p14="http://schemas.microsoft.com/office/powerpoint/2010/main" val="35495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par>
                                <p:cTn id="8" presetID="10" presetClass="entr" presetSubtype="0" fill="hold" nodeType="withEffect">
                                  <p:stCondLst>
                                    <p:cond delay="0"/>
                                  </p:stCondLst>
                                  <p:childTnLst>
                                    <p:set>
                                      <p:cBhvr>
                                        <p:cTn id="9" dur="1" fill="hold">
                                          <p:stCondLst>
                                            <p:cond delay="0"/>
                                          </p:stCondLst>
                                        </p:cTn>
                                        <p:tgtEl>
                                          <p:spTgt spid="337"/>
                                        </p:tgtEl>
                                        <p:attrNameLst>
                                          <p:attrName>style.visibility</p:attrName>
                                        </p:attrNameLst>
                                      </p:cBhvr>
                                      <p:to>
                                        <p:strVal val="visible"/>
                                      </p:to>
                                    </p:set>
                                    <p:animEffect transition="in" filter="fade">
                                      <p:cBhvr>
                                        <p:cTn id="10" dur="1000"/>
                                        <p:tgtEl>
                                          <p:spTgt spid="3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5"/>
                                        </p:tgtEl>
                                        <p:attrNameLst>
                                          <p:attrName>style.visibility</p:attrName>
                                        </p:attrNameLst>
                                      </p:cBhvr>
                                      <p:to>
                                        <p:strVal val="visible"/>
                                      </p:to>
                                    </p:set>
                                    <p:animEffect transition="in" filter="fade">
                                      <p:cBhvr>
                                        <p:cTn id="15" dur="1000"/>
                                        <p:tgtEl>
                                          <p:spTgt spid="355"/>
                                        </p:tgtEl>
                                      </p:cBhvr>
                                    </p:animEffect>
                                  </p:childTnLst>
                                </p:cTn>
                              </p:par>
                              <p:par>
                                <p:cTn id="16" presetID="10" presetClass="entr" presetSubtype="0" fill="hold" nodeType="withEffect">
                                  <p:stCondLst>
                                    <p:cond delay="0"/>
                                  </p:stCondLst>
                                  <p:childTnLst>
                                    <p:set>
                                      <p:cBhvr>
                                        <p:cTn id="17" dur="1" fill="hold">
                                          <p:stCondLst>
                                            <p:cond delay="0"/>
                                          </p:stCondLst>
                                        </p:cTn>
                                        <p:tgtEl>
                                          <p:spTgt spid="338"/>
                                        </p:tgtEl>
                                        <p:attrNameLst>
                                          <p:attrName>style.visibility</p:attrName>
                                        </p:attrNameLst>
                                      </p:cBhvr>
                                      <p:to>
                                        <p:strVal val="visible"/>
                                      </p:to>
                                    </p:set>
                                    <p:animEffect transition="in" filter="fade">
                                      <p:cBhvr>
                                        <p:cTn id="18" dur="1000"/>
                                        <p:tgtEl>
                                          <p:spTgt spid="3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0"/>
                                        </p:tgtEl>
                                        <p:attrNameLst>
                                          <p:attrName>style.visibility</p:attrName>
                                        </p:attrNameLst>
                                      </p:cBhvr>
                                      <p:to>
                                        <p:strVal val="visible"/>
                                      </p:to>
                                    </p:set>
                                    <p:animEffect transition="in" filter="fade">
                                      <p:cBhvr>
                                        <p:cTn id="23"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The integrated nearshore food web</a:t>
            </a:r>
            <a:endParaRPr/>
          </a:p>
        </p:txBody>
      </p:sp>
      <p:pic>
        <p:nvPicPr>
          <p:cNvPr id="361" name="Google Shape;361;p26"/>
          <p:cNvPicPr preferRelativeResize="0"/>
          <p:nvPr/>
        </p:nvPicPr>
        <p:blipFill rotWithShape="1">
          <a:blip r:embed="rId3">
            <a:alphaModFix/>
          </a:blip>
          <a:srcRect l="79060" t="22673" r="3689" b="24275"/>
          <a:stretch/>
        </p:blipFill>
        <p:spPr>
          <a:xfrm>
            <a:off x="7666525" y="1310075"/>
            <a:ext cx="1241999" cy="2802625"/>
          </a:xfrm>
          <a:prstGeom prst="rect">
            <a:avLst/>
          </a:prstGeom>
          <a:noFill/>
          <a:ln>
            <a:noFill/>
          </a:ln>
        </p:spPr>
      </p:pic>
      <p:pic>
        <p:nvPicPr>
          <p:cNvPr id="362" name="Google Shape;362;p26"/>
          <p:cNvPicPr preferRelativeResize="0"/>
          <p:nvPr/>
        </p:nvPicPr>
        <p:blipFill rotWithShape="1">
          <a:blip r:embed="rId4">
            <a:alphaModFix/>
          </a:blip>
          <a:srcRect/>
          <a:stretch/>
        </p:blipFill>
        <p:spPr>
          <a:xfrm>
            <a:off x="3723900" y="1257300"/>
            <a:ext cx="3886200" cy="3886200"/>
          </a:xfrm>
          <a:prstGeom prst="rect">
            <a:avLst/>
          </a:prstGeom>
          <a:noFill/>
          <a:ln>
            <a:noFill/>
          </a:ln>
        </p:spPr>
      </p:pic>
      <p:pic>
        <p:nvPicPr>
          <p:cNvPr id="363" name="Google Shape;363;p26"/>
          <p:cNvPicPr preferRelativeResize="0"/>
          <p:nvPr/>
        </p:nvPicPr>
        <p:blipFill rotWithShape="1">
          <a:blip r:embed="rId5">
            <a:alphaModFix/>
          </a:blip>
          <a:srcRect/>
          <a:stretch/>
        </p:blipFill>
        <p:spPr>
          <a:xfrm>
            <a:off x="3723900" y="1257300"/>
            <a:ext cx="3886200" cy="3886200"/>
          </a:xfrm>
          <a:prstGeom prst="rect">
            <a:avLst/>
          </a:prstGeom>
          <a:noFill/>
          <a:ln>
            <a:noFill/>
          </a:ln>
        </p:spPr>
      </p:pic>
      <p:sp>
        <p:nvSpPr>
          <p:cNvPr id="364" name="Google Shape;364;p26"/>
          <p:cNvSpPr/>
          <p:nvPr/>
        </p:nvSpPr>
        <p:spPr>
          <a:xfrm>
            <a:off x="4084525" y="1505700"/>
            <a:ext cx="3175500" cy="32958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txBox="1">
            <a:spLocks noGrp="1"/>
          </p:cNvSpPr>
          <p:nvPr>
            <p:ph type="body" idx="4294967295"/>
          </p:nvPr>
        </p:nvSpPr>
        <p:spPr>
          <a:xfrm>
            <a:off x="311700" y="1505700"/>
            <a:ext cx="3506100" cy="1066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 of nodes = 101</a:t>
            </a:r>
            <a:endParaRPr/>
          </a:p>
          <a:p>
            <a:pPr marL="457200" lvl="0" indent="-311150" algn="l" rtl="0">
              <a:spcBef>
                <a:spcPts val="0"/>
              </a:spcBef>
              <a:spcAft>
                <a:spcPts val="0"/>
              </a:spcAft>
              <a:buSzPts val="1300"/>
              <a:buChar char="●"/>
            </a:pPr>
            <a:r>
              <a:rPr lang="en"/>
              <a:t># of links = 548</a:t>
            </a:r>
            <a:endParaRPr/>
          </a:p>
          <a:p>
            <a:pPr marL="457200" lvl="0" indent="-311150" algn="l" rtl="0">
              <a:spcBef>
                <a:spcPts val="0"/>
              </a:spcBef>
              <a:spcAft>
                <a:spcPts val="0"/>
              </a:spcAft>
              <a:buSzPts val="1300"/>
              <a:buChar char="●"/>
            </a:pPr>
            <a:r>
              <a:rPr lang="en"/>
              <a:t>link density = 10.9 ± 11.7</a:t>
            </a:r>
            <a:endParaRPr/>
          </a:p>
        </p:txBody>
      </p:sp>
      <p:sp>
        <p:nvSpPr>
          <p:cNvPr id="366" name="Google Shape;366;p26"/>
          <p:cNvSpPr txBox="1">
            <a:spLocks noGrp="1"/>
          </p:cNvSpPr>
          <p:nvPr>
            <p:ph type="body" idx="4294967295"/>
          </p:nvPr>
        </p:nvSpPr>
        <p:spPr>
          <a:xfrm>
            <a:off x="311700" y="2571750"/>
            <a:ext cx="3506100" cy="201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a:t>Most connected species (degree)</a:t>
            </a:r>
            <a:endParaRPr b="1" u="sng"/>
          </a:p>
          <a:p>
            <a:pPr marL="457200" lvl="0" indent="-311150" algn="l" rtl="0">
              <a:spcBef>
                <a:spcPts val="1200"/>
              </a:spcBef>
              <a:spcAft>
                <a:spcPts val="0"/>
              </a:spcAft>
              <a:buSzPts val="1300"/>
              <a:buChar char="●"/>
            </a:pPr>
            <a:r>
              <a:rPr lang="en"/>
              <a:t>Green sea urchin (72)</a:t>
            </a:r>
            <a:endParaRPr/>
          </a:p>
          <a:p>
            <a:pPr marL="457200" lvl="0" indent="-311150" algn="l" rtl="0">
              <a:spcBef>
                <a:spcPts val="0"/>
              </a:spcBef>
              <a:spcAft>
                <a:spcPts val="0"/>
              </a:spcAft>
              <a:buSzPts val="1300"/>
              <a:buChar char="●"/>
            </a:pPr>
            <a:r>
              <a:rPr lang="en"/>
              <a:t>European green crab (43)</a:t>
            </a:r>
            <a:endParaRPr/>
          </a:p>
          <a:p>
            <a:pPr marL="457200" lvl="0" indent="-311150" algn="l" rtl="0">
              <a:spcBef>
                <a:spcPts val="0"/>
              </a:spcBef>
              <a:spcAft>
                <a:spcPts val="0"/>
              </a:spcAft>
              <a:buSzPts val="1300"/>
              <a:buChar char="●"/>
            </a:pPr>
            <a:r>
              <a:rPr lang="en"/>
              <a:t>American lobster (40)</a:t>
            </a:r>
            <a:endParaRPr/>
          </a:p>
          <a:p>
            <a:pPr marL="457200" lvl="0" indent="-311150" algn="l" rtl="0">
              <a:spcBef>
                <a:spcPts val="0"/>
              </a:spcBef>
              <a:spcAft>
                <a:spcPts val="0"/>
              </a:spcAft>
              <a:buSzPts val="1300"/>
              <a:buChar char="●"/>
            </a:pPr>
            <a:r>
              <a:rPr lang="en"/>
              <a:t>17 species with degree ≥ 20</a:t>
            </a:r>
            <a:endParaRPr/>
          </a:p>
        </p:txBody>
      </p:sp>
      <p:pic>
        <p:nvPicPr>
          <p:cNvPr id="367" name="Google Shape;367;p26"/>
          <p:cNvPicPr preferRelativeResize="0"/>
          <p:nvPr/>
        </p:nvPicPr>
        <p:blipFill>
          <a:blip r:embed="rId6">
            <a:alphaModFix/>
          </a:blip>
          <a:stretch>
            <a:fillRect/>
          </a:stretch>
        </p:blipFill>
        <p:spPr>
          <a:xfrm>
            <a:off x="590275" y="4457700"/>
            <a:ext cx="2948940" cy="685800"/>
          </a:xfrm>
          <a:prstGeom prst="rect">
            <a:avLst/>
          </a:prstGeom>
          <a:noFill/>
          <a:ln>
            <a:noFill/>
          </a:ln>
        </p:spPr>
      </p:pic>
      <p:pic>
        <p:nvPicPr>
          <p:cNvPr id="368" name="Google Shape;368;p26"/>
          <p:cNvPicPr preferRelativeResize="0"/>
          <p:nvPr/>
        </p:nvPicPr>
        <p:blipFill>
          <a:blip r:embed="rId7">
            <a:alphaModFix/>
          </a:blip>
          <a:stretch>
            <a:fillRect/>
          </a:stretch>
        </p:blipFill>
        <p:spPr>
          <a:xfrm>
            <a:off x="1802675" y="4021825"/>
            <a:ext cx="603504" cy="502920"/>
          </a:xfrm>
          <a:prstGeom prst="rect">
            <a:avLst/>
          </a:prstGeom>
          <a:noFill/>
          <a:ln>
            <a:noFill/>
          </a:ln>
        </p:spPr>
      </p:pic>
      <p:pic>
        <p:nvPicPr>
          <p:cNvPr id="369" name="Google Shape;369;p26"/>
          <p:cNvPicPr preferRelativeResize="0"/>
          <p:nvPr/>
        </p:nvPicPr>
        <p:blipFill>
          <a:blip r:embed="rId8">
            <a:alphaModFix/>
          </a:blip>
          <a:stretch>
            <a:fillRect/>
          </a:stretch>
        </p:blipFill>
        <p:spPr>
          <a:xfrm flipH="1">
            <a:off x="2726350" y="4417738"/>
            <a:ext cx="784556" cy="502920"/>
          </a:xfrm>
          <a:prstGeom prst="rect">
            <a:avLst/>
          </a:prstGeom>
          <a:noFill/>
          <a:ln>
            <a:noFill/>
          </a:ln>
        </p:spPr>
      </p:pic>
      <p:pic>
        <p:nvPicPr>
          <p:cNvPr id="370" name="Google Shape;370;p26"/>
          <p:cNvPicPr preferRelativeResize="0"/>
          <p:nvPr/>
        </p:nvPicPr>
        <p:blipFill>
          <a:blip r:embed="rId9">
            <a:alphaModFix/>
          </a:blip>
          <a:stretch>
            <a:fillRect/>
          </a:stretch>
        </p:blipFill>
        <p:spPr>
          <a:xfrm>
            <a:off x="772862" y="4222913"/>
            <a:ext cx="613562" cy="5029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fade">
                                      <p:cBhvr>
                                        <p:cTn id="7" dur="1000"/>
                                        <p:tgtEl>
                                          <p:spTgt spid="3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
                                        </p:tgtEl>
                                        <p:attrNameLst>
                                          <p:attrName>style.visibility</p:attrName>
                                        </p:attrNameLst>
                                      </p:cBhvr>
                                      <p:to>
                                        <p:strVal val="visible"/>
                                      </p:to>
                                    </p:set>
                                    <p:animEffect transition="in" filter="fade">
                                      <p:cBhvr>
                                        <p:cTn id="12" dur="1000"/>
                                        <p:tgtEl>
                                          <p:spTgt spid="3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362"/>
                                        </p:tgtEl>
                                      </p:cBhvr>
                                    </p:animEffect>
                                    <p:set>
                                      <p:cBhvr>
                                        <p:cTn id="17" dur="1" fill="hold">
                                          <p:stCondLst>
                                            <p:cond delay="1000"/>
                                          </p:stCondLst>
                                        </p:cTn>
                                        <p:tgtEl>
                                          <p:spTgt spid="36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63"/>
                                        </p:tgtEl>
                                        <p:attrNameLst>
                                          <p:attrName>style.visibility</p:attrName>
                                        </p:attrNameLst>
                                      </p:cBhvr>
                                      <p:to>
                                        <p:strVal val="visible"/>
                                      </p:to>
                                    </p:set>
                                    <p:animEffect transition="in" filter="fade">
                                      <p:cBhvr>
                                        <p:cTn id="20" dur="1000"/>
                                        <p:tgtEl>
                                          <p:spTgt spid="363"/>
                                        </p:tgtEl>
                                      </p:cBhvr>
                                    </p:animEffect>
                                  </p:childTnLst>
                                </p:cTn>
                              </p:par>
                              <p:par>
                                <p:cTn id="21" presetID="10" presetClass="entr" presetSubtype="0" fill="hold" nodeType="withEffect">
                                  <p:stCondLst>
                                    <p:cond delay="0"/>
                                  </p:stCondLst>
                                  <p:childTnLst>
                                    <p:set>
                                      <p:cBhvr>
                                        <p:cTn id="22" dur="1" fill="hold">
                                          <p:stCondLst>
                                            <p:cond delay="0"/>
                                          </p:stCondLst>
                                        </p:cTn>
                                        <p:tgtEl>
                                          <p:spTgt spid="364"/>
                                        </p:tgtEl>
                                        <p:attrNameLst>
                                          <p:attrName>style.visibility</p:attrName>
                                        </p:attrNameLst>
                                      </p:cBhvr>
                                      <p:to>
                                        <p:strVal val="visible"/>
                                      </p:to>
                                    </p:set>
                                    <p:animEffect transition="in" filter="fade">
                                      <p:cBhvr>
                                        <p:cTn id="23" dur="1000"/>
                                        <p:tgtEl>
                                          <p:spTgt spid="3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66"/>
                                        </p:tgtEl>
                                        <p:attrNameLst>
                                          <p:attrName>style.visibility</p:attrName>
                                        </p:attrNameLst>
                                      </p:cBhvr>
                                      <p:to>
                                        <p:strVal val="visible"/>
                                      </p:to>
                                    </p:set>
                                    <p:animEffect transition="in" filter="fade">
                                      <p:cBhvr>
                                        <p:cTn id="28" dur="1000"/>
                                        <p:tgtEl>
                                          <p:spTgt spid="366"/>
                                        </p:tgtEl>
                                      </p:cBhvr>
                                    </p:animEffect>
                                  </p:childTnLst>
                                </p:cTn>
                              </p:par>
                              <p:par>
                                <p:cTn id="29" presetID="10" presetClass="entr" presetSubtype="0" fill="hold" nodeType="withEffect">
                                  <p:stCondLst>
                                    <p:cond delay="0"/>
                                  </p:stCondLst>
                                  <p:childTnLst>
                                    <p:set>
                                      <p:cBhvr>
                                        <p:cTn id="30" dur="1" fill="hold">
                                          <p:stCondLst>
                                            <p:cond delay="0"/>
                                          </p:stCondLst>
                                        </p:cTn>
                                        <p:tgtEl>
                                          <p:spTgt spid="368"/>
                                        </p:tgtEl>
                                        <p:attrNameLst>
                                          <p:attrName>style.visibility</p:attrName>
                                        </p:attrNameLst>
                                      </p:cBhvr>
                                      <p:to>
                                        <p:strVal val="visible"/>
                                      </p:to>
                                    </p:set>
                                    <p:animEffect transition="in" filter="fade">
                                      <p:cBhvr>
                                        <p:cTn id="31" dur="1000"/>
                                        <p:tgtEl>
                                          <p:spTgt spid="368"/>
                                        </p:tgtEl>
                                      </p:cBhvr>
                                    </p:animEffect>
                                  </p:childTnLst>
                                </p:cTn>
                              </p:par>
                              <p:par>
                                <p:cTn id="32" presetID="10" presetClass="entr" presetSubtype="0" fill="hold" nodeType="withEffect">
                                  <p:stCondLst>
                                    <p:cond delay="0"/>
                                  </p:stCondLst>
                                  <p:childTnLst>
                                    <p:set>
                                      <p:cBhvr>
                                        <p:cTn id="33" dur="1" fill="hold">
                                          <p:stCondLst>
                                            <p:cond delay="0"/>
                                          </p:stCondLst>
                                        </p:cTn>
                                        <p:tgtEl>
                                          <p:spTgt spid="369"/>
                                        </p:tgtEl>
                                        <p:attrNameLst>
                                          <p:attrName>style.visibility</p:attrName>
                                        </p:attrNameLst>
                                      </p:cBhvr>
                                      <p:to>
                                        <p:strVal val="visible"/>
                                      </p:to>
                                    </p:set>
                                    <p:animEffect transition="in" filter="fade">
                                      <p:cBhvr>
                                        <p:cTn id="34" dur="1000"/>
                                        <p:tgtEl>
                                          <p:spTgt spid="369"/>
                                        </p:tgtEl>
                                      </p:cBhvr>
                                    </p:animEffect>
                                  </p:childTnLst>
                                </p:cTn>
                              </p:par>
                              <p:par>
                                <p:cTn id="35" presetID="10" presetClass="entr" presetSubtype="0" fill="hold" nodeType="withEffect">
                                  <p:stCondLst>
                                    <p:cond delay="0"/>
                                  </p:stCondLst>
                                  <p:childTnLst>
                                    <p:set>
                                      <p:cBhvr>
                                        <p:cTn id="36" dur="1" fill="hold">
                                          <p:stCondLst>
                                            <p:cond delay="0"/>
                                          </p:stCondLst>
                                        </p:cTn>
                                        <p:tgtEl>
                                          <p:spTgt spid="370"/>
                                        </p:tgtEl>
                                        <p:attrNameLst>
                                          <p:attrName>style.visibility</p:attrName>
                                        </p:attrNameLst>
                                      </p:cBhvr>
                                      <p:to>
                                        <p:strVal val="visible"/>
                                      </p:to>
                                    </p:set>
                                    <p:animEffect transition="in" filter="fade">
                                      <p:cBhvr>
                                        <p:cTn id="37" dur="1000"/>
                                        <p:tgtEl>
                                          <p:spTgt spid="370"/>
                                        </p:tgtEl>
                                      </p:cBhvr>
                                    </p:animEffect>
                                  </p:childTnLst>
                                </p:cTn>
                              </p:par>
                              <p:par>
                                <p:cTn id="38" presetID="10" presetClass="entr" presetSubtype="0" fill="hold" nodeType="withEffect">
                                  <p:stCondLst>
                                    <p:cond delay="0"/>
                                  </p:stCondLst>
                                  <p:childTnLst>
                                    <p:set>
                                      <p:cBhvr>
                                        <p:cTn id="39" dur="1" fill="hold">
                                          <p:stCondLst>
                                            <p:cond delay="0"/>
                                          </p:stCondLst>
                                        </p:cTn>
                                        <p:tgtEl>
                                          <p:spTgt spid="367"/>
                                        </p:tgtEl>
                                        <p:attrNameLst>
                                          <p:attrName>style.visibility</p:attrName>
                                        </p:attrNameLst>
                                      </p:cBhvr>
                                      <p:to>
                                        <p:strVal val="visible"/>
                                      </p:to>
                                    </p:set>
                                    <p:animEffect transition="in" filter="fade">
                                      <p:cBhvr>
                                        <p:cTn id="40" dur="10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Parts of the integrated network</a:t>
            </a:r>
            <a:endParaRPr/>
          </a:p>
        </p:txBody>
      </p:sp>
      <p:sp>
        <p:nvSpPr>
          <p:cNvPr id="376" name="Google Shape;376;p27"/>
          <p:cNvSpPr txBox="1">
            <a:spLocks noGrp="1"/>
          </p:cNvSpPr>
          <p:nvPr>
            <p:ph type="body" idx="1"/>
          </p:nvPr>
        </p:nvSpPr>
        <p:spPr>
          <a:xfrm>
            <a:off x="302100" y="3958200"/>
            <a:ext cx="2223000" cy="929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19 of 21 species found in both zones, with 36 direct interactions between them</a:t>
            </a:r>
            <a:endParaRPr/>
          </a:p>
        </p:txBody>
      </p:sp>
      <p:sp>
        <p:nvSpPr>
          <p:cNvPr id="377" name="Google Shape;377;p27"/>
          <p:cNvSpPr txBox="1">
            <a:spLocks noGrp="1"/>
          </p:cNvSpPr>
          <p:nvPr>
            <p:ph type="body" idx="2"/>
          </p:nvPr>
        </p:nvSpPr>
        <p:spPr>
          <a:xfrm>
            <a:off x="5499900" y="3958200"/>
            <a:ext cx="2223000" cy="929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134 interactions span the subtidal (31 species) and intertidal (22 species)</a:t>
            </a:r>
            <a:endParaRPr/>
          </a:p>
        </p:txBody>
      </p:sp>
      <p:sp>
        <p:nvSpPr>
          <p:cNvPr id="378" name="Google Shape;378;p27"/>
          <p:cNvSpPr txBox="1"/>
          <p:nvPr/>
        </p:nvSpPr>
        <p:spPr>
          <a:xfrm>
            <a:off x="4360500" y="3010500"/>
            <a:ext cx="73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379" name="Google Shape;379;p27"/>
          <p:cNvSpPr txBox="1">
            <a:spLocks noGrp="1"/>
          </p:cNvSpPr>
          <p:nvPr>
            <p:ph type="body" idx="1"/>
          </p:nvPr>
        </p:nvSpPr>
        <p:spPr>
          <a:xfrm>
            <a:off x="2865000" y="3958200"/>
            <a:ext cx="2271000" cy="929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1018"/>
              <a:buNone/>
            </a:pPr>
            <a:r>
              <a:rPr lang="en" sz="1302"/>
              <a:t>235 interactions between 86 species (22 strictly intertidal and 43 strictly subtidal)</a:t>
            </a:r>
            <a:endParaRPr sz="1302"/>
          </a:p>
        </p:txBody>
      </p:sp>
      <p:cxnSp>
        <p:nvCxnSpPr>
          <p:cNvPr id="380" name="Google Shape;380;p27"/>
          <p:cNvCxnSpPr/>
          <p:nvPr/>
        </p:nvCxnSpPr>
        <p:spPr>
          <a:xfrm>
            <a:off x="2688300" y="1369800"/>
            <a:ext cx="13500" cy="3348000"/>
          </a:xfrm>
          <a:prstGeom prst="straightConnector1">
            <a:avLst/>
          </a:prstGeom>
          <a:noFill/>
          <a:ln w="28575" cap="flat" cmpd="sng">
            <a:solidFill>
              <a:schemeClr val="dk1"/>
            </a:solidFill>
            <a:prstDash val="solid"/>
            <a:round/>
            <a:headEnd type="none" w="med" len="med"/>
            <a:tailEnd type="none" w="med" len="med"/>
          </a:ln>
        </p:spPr>
      </p:cxnSp>
      <p:cxnSp>
        <p:nvCxnSpPr>
          <p:cNvPr id="381" name="Google Shape;381;p27"/>
          <p:cNvCxnSpPr/>
          <p:nvPr/>
        </p:nvCxnSpPr>
        <p:spPr>
          <a:xfrm>
            <a:off x="5299200" y="1369800"/>
            <a:ext cx="13500" cy="3348000"/>
          </a:xfrm>
          <a:prstGeom prst="straightConnector1">
            <a:avLst/>
          </a:prstGeom>
          <a:noFill/>
          <a:ln w="28575" cap="flat" cmpd="sng">
            <a:solidFill>
              <a:schemeClr val="dk1"/>
            </a:solidFill>
            <a:prstDash val="solid"/>
            <a:round/>
            <a:headEnd type="none" w="med" len="med"/>
            <a:tailEnd type="none" w="med" len="med"/>
          </a:ln>
        </p:spPr>
      </p:cxnSp>
      <p:pic>
        <p:nvPicPr>
          <p:cNvPr id="382" name="Google Shape;382;p27"/>
          <p:cNvPicPr preferRelativeResize="0"/>
          <p:nvPr/>
        </p:nvPicPr>
        <p:blipFill rotWithShape="1">
          <a:blip r:embed="rId3">
            <a:alphaModFix/>
          </a:blip>
          <a:srcRect/>
          <a:stretch/>
        </p:blipFill>
        <p:spPr>
          <a:xfrm>
            <a:off x="86613" y="1516963"/>
            <a:ext cx="2615184" cy="2615184"/>
          </a:xfrm>
          <a:prstGeom prst="rect">
            <a:avLst/>
          </a:prstGeom>
          <a:noFill/>
          <a:ln>
            <a:noFill/>
          </a:ln>
        </p:spPr>
      </p:pic>
      <p:pic>
        <p:nvPicPr>
          <p:cNvPr id="383" name="Google Shape;383;p27"/>
          <p:cNvPicPr preferRelativeResize="0"/>
          <p:nvPr/>
        </p:nvPicPr>
        <p:blipFill rotWithShape="1">
          <a:blip r:embed="rId4">
            <a:alphaModFix/>
          </a:blip>
          <a:srcRect/>
          <a:stretch/>
        </p:blipFill>
        <p:spPr>
          <a:xfrm>
            <a:off x="2688300" y="1500525"/>
            <a:ext cx="2610900" cy="2610900"/>
          </a:xfrm>
          <a:prstGeom prst="rect">
            <a:avLst/>
          </a:prstGeom>
          <a:noFill/>
          <a:ln>
            <a:noFill/>
          </a:ln>
        </p:spPr>
      </p:pic>
      <p:pic>
        <p:nvPicPr>
          <p:cNvPr id="384" name="Google Shape;384;p27"/>
          <p:cNvPicPr preferRelativeResize="0"/>
          <p:nvPr/>
        </p:nvPicPr>
        <p:blipFill rotWithShape="1">
          <a:blip r:embed="rId5">
            <a:alphaModFix/>
          </a:blip>
          <a:srcRect/>
          <a:stretch/>
        </p:blipFill>
        <p:spPr>
          <a:xfrm>
            <a:off x="5299200" y="1498388"/>
            <a:ext cx="2615184" cy="2615184"/>
          </a:xfrm>
          <a:prstGeom prst="rect">
            <a:avLst/>
          </a:prstGeom>
          <a:noFill/>
          <a:ln>
            <a:noFill/>
          </a:ln>
        </p:spPr>
      </p:pic>
      <p:sp>
        <p:nvSpPr>
          <p:cNvPr id="385" name="Google Shape;385;p27"/>
          <p:cNvSpPr txBox="1"/>
          <p:nvPr/>
        </p:nvSpPr>
        <p:spPr>
          <a:xfrm>
            <a:off x="278100" y="1369800"/>
            <a:ext cx="22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latin typeface="Roboto"/>
                <a:ea typeface="Roboto"/>
                <a:cs typeface="Roboto"/>
                <a:sym typeface="Roboto"/>
              </a:rPr>
              <a:t>Both (only)</a:t>
            </a:r>
            <a:endParaRPr b="1">
              <a:solidFill>
                <a:schemeClr val="dk2"/>
              </a:solidFill>
              <a:latin typeface="Roboto"/>
              <a:ea typeface="Roboto"/>
              <a:cs typeface="Roboto"/>
              <a:sym typeface="Roboto"/>
            </a:endParaRPr>
          </a:p>
        </p:txBody>
      </p:sp>
      <p:sp>
        <p:nvSpPr>
          <p:cNvPr id="386" name="Google Shape;386;p27"/>
          <p:cNvSpPr txBox="1"/>
          <p:nvPr/>
        </p:nvSpPr>
        <p:spPr>
          <a:xfrm>
            <a:off x="2889000" y="1369800"/>
            <a:ext cx="22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latin typeface="Roboto"/>
                <a:ea typeface="Roboto"/>
                <a:cs typeface="Roboto"/>
                <a:sym typeface="Roboto"/>
              </a:rPr>
              <a:t>Both + 1º links</a:t>
            </a:r>
            <a:endParaRPr b="1">
              <a:solidFill>
                <a:schemeClr val="dk2"/>
              </a:solidFill>
              <a:latin typeface="Roboto"/>
              <a:ea typeface="Roboto"/>
              <a:cs typeface="Roboto"/>
              <a:sym typeface="Roboto"/>
            </a:endParaRPr>
          </a:p>
        </p:txBody>
      </p:sp>
      <p:sp>
        <p:nvSpPr>
          <p:cNvPr id="387" name="Google Shape;387;p27"/>
          <p:cNvSpPr txBox="1"/>
          <p:nvPr/>
        </p:nvSpPr>
        <p:spPr>
          <a:xfrm>
            <a:off x="5499900" y="1369800"/>
            <a:ext cx="22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latin typeface="Roboto"/>
                <a:ea typeface="Roboto"/>
                <a:cs typeface="Roboto"/>
                <a:sym typeface="Roboto"/>
              </a:rPr>
              <a:t>Subtidal &lt;--&gt; Intertidal</a:t>
            </a:r>
            <a:endParaRPr b="1">
              <a:solidFill>
                <a:schemeClr val="dk2"/>
              </a:solidFill>
              <a:latin typeface="Roboto"/>
              <a:ea typeface="Roboto"/>
              <a:cs typeface="Roboto"/>
              <a:sym typeface="Roboto"/>
            </a:endParaRPr>
          </a:p>
        </p:txBody>
      </p:sp>
      <p:pic>
        <p:nvPicPr>
          <p:cNvPr id="388" name="Google Shape;388;p27"/>
          <p:cNvPicPr preferRelativeResize="0"/>
          <p:nvPr/>
        </p:nvPicPr>
        <p:blipFill rotWithShape="1">
          <a:blip r:embed="rId6">
            <a:alphaModFix/>
          </a:blip>
          <a:srcRect l="79060" t="22673" r="3689" b="24275"/>
          <a:stretch/>
        </p:blipFill>
        <p:spPr>
          <a:xfrm>
            <a:off x="7666525" y="1310075"/>
            <a:ext cx="1241999" cy="2802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1000"/>
                                        <p:tgtEl>
                                          <p:spTgt spid="382"/>
                                        </p:tgtEl>
                                      </p:cBhvr>
                                    </p:animEffect>
                                  </p:childTnLst>
                                </p:cTn>
                              </p:par>
                              <p:par>
                                <p:cTn id="8" presetID="10" presetClass="entr" presetSubtype="0" fill="hold" nodeType="withEffect">
                                  <p:stCondLst>
                                    <p:cond delay="0"/>
                                  </p:stCondLst>
                                  <p:childTnLst>
                                    <p:set>
                                      <p:cBhvr>
                                        <p:cTn id="9" dur="1" fill="hold">
                                          <p:stCondLst>
                                            <p:cond delay="0"/>
                                          </p:stCondLst>
                                        </p:cTn>
                                        <p:tgtEl>
                                          <p:spTgt spid="385"/>
                                        </p:tgtEl>
                                        <p:attrNameLst>
                                          <p:attrName>style.visibility</p:attrName>
                                        </p:attrNameLst>
                                      </p:cBhvr>
                                      <p:to>
                                        <p:strVal val="visible"/>
                                      </p:to>
                                    </p:set>
                                    <p:animEffect transition="in" filter="fade">
                                      <p:cBhvr>
                                        <p:cTn id="10" dur="1000"/>
                                        <p:tgtEl>
                                          <p:spTgt spid="385"/>
                                        </p:tgtEl>
                                      </p:cBhvr>
                                    </p:animEffect>
                                  </p:childTnLst>
                                </p:cTn>
                              </p:par>
                              <p:par>
                                <p:cTn id="11" presetID="10" presetClass="entr" presetSubtype="0" fill="hold" nodeType="withEffect">
                                  <p:stCondLst>
                                    <p:cond delay="0"/>
                                  </p:stCondLst>
                                  <p:childTnLst>
                                    <p:set>
                                      <p:cBhvr>
                                        <p:cTn id="12" dur="1" fill="hold">
                                          <p:stCondLst>
                                            <p:cond delay="0"/>
                                          </p:stCondLst>
                                        </p:cTn>
                                        <p:tgtEl>
                                          <p:spTgt spid="376"/>
                                        </p:tgtEl>
                                        <p:attrNameLst>
                                          <p:attrName>style.visibility</p:attrName>
                                        </p:attrNameLst>
                                      </p:cBhvr>
                                      <p:to>
                                        <p:strVal val="visible"/>
                                      </p:to>
                                    </p:set>
                                    <p:animEffect transition="in" filter="fade">
                                      <p:cBhvr>
                                        <p:cTn id="13" dur="1000"/>
                                        <p:tgtEl>
                                          <p:spTgt spid="3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3"/>
                                        </p:tgtEl>
                                        <p:attrNameLst>
                                          <p:attrName>style.visibility</p:attrName>
                                        </p:attrNameLst>
                                      </p:cBhvr>
                                      <p:to>
                                        <p:strVal val="visible"/>
                                      </p:to>
                                    </p:set>
                                    <p:animEffect transition="in" filter="fade">
                                      <p:cBhvr>
                                        <p:cTn id="18" dur="1000"/>
                                        <p:tgtEl>
                                          <p:spTgt spid="383"/>
                                        </p:tgtEl>
                                      </p:cBhvr>
                                    </p:animEffect>
                                  </p:childTnLst>
                                </p:cTn>
                              </p:par>
                              <p:par>
                                <p:cTn id="19" presetID="10" presetClass="entr" presetSubtype="0" fill="hold" nodeType="withEffect">
                                  <p:stCondLst>
                                    <p:cond delay="0"/>
                                  </p:stCondLst>
                                  <p:childTnLst>
                                    <p:set>
                                      <p:cBhvr>
                                        <p:cTn id="20" dur="1" fill="hold">
                                          <p:stCondLst>
                                            <p:cond delay="0"/>
                                          </p:stCondLst>
                                        </p:cTn>
                                        <p:tgtEl>
                                          <p:spTgt spid="386"/>
                                        </p:tgtEl>
                                        <p:attrNameLst>
                                          <p:attrName>style.visibility</p:attrName>
                                        </p:attrNameLst>
                                      </p:cBhvr>
                                      <p:to>
                                        <p:strVal val="visible"/>
                                      </p:to>
                                    </p:set>
                                    <p:animEffect transition="in" filter="fade">
                                      <p:cBhvr>
                                        <p:cTn id="21" dur="1000"/>
                                        <p:tgtEl>
                                          <p:spTgt spid="386"/>
                                        </p:tgtEl>
                                      </p:cBhvr>
                                    </p:animEffect>
                                  </p:childTnLst>
                                </p:cTn>
                              </p:par>
                              <p:par>
                                <p:cTn id="22" presetID="10" presetClass="entr" presetSubtype="0" fill="hold" nodeType="withEffect">
                                  <p:stCondLst>
                                    <p:cond delay="0"/>
                                  </p:stCondLst>
                                  <p:childTnLst>
                                    <p:set>
                                      <p:cBhvr>
                                        <p:cTn id="23" dur="1" fill="hold">
                                          <p:stCondLst>
                                            <p:cond delay="0"/>
                                          </p:stCondLst>
                                        </p:cTn>
                                        <p:tgtEl>
                                          <p:spTgt spid="379"/>
                                        </p:tgtEl>
                                        <p:attrNameLst>
                                          <p:attrName>style.visibility</p:attrName>
                                        </p:attrNameLst>
                                      </p:cBhvr>
                                      <p:to>
                                        <p:strVal val="visible"/>
                                      </p:to>
                                    </p:set>
                                    <p:animEffect transition="in" filter="fade">
                                      <p:cBhvr>
                                        <p:cTn id="24" dur="1000"/>
                                        <p:tgtEl>
                                          <p:spTgt spid="37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84"/>
                                        </p:tgtEl>
                                        <p:attrNameLst>
                                          <p:attrName>style.visibility</p:attrName>
                                        </p:attrNameLst>
                                      </p:cBhvr>
                                      <p:to>
                                        <p:strVal val="visible"/>
                                      </p:to>
                                    </p:set>
                                    <p:animEffect transition="in" filter="fade">
                                      <p:cBhvr>
                                        <p:cTn id="29" dur="1000"/>
                                        <p:tgtEl>
                                          <p:spTgt spid="384"/>
                                        </p:tgtEl>
                                      </p:cBhvr>
                                    </p:animEffect>
                                  </p:childTnLst>
                                </p:cTn>
                              </p:par>
                              <p:par>
                                <p:cTn id="30" presetID="10" presetClass="entr" presetSubtype="0" fill="hold" nodeType="withEffect">
                                  <p:stCondLst>
                                    <p:cond delay="0"/>
                                  </p:stCondLst>
                                  <p:childTnLst>
                                    <p:set>
                                      <p:cBhvr>
                                        <p:cTn id="31" dur="1" fill="hold">
                                          <p:stCondLst>
                                            <p:cond delay="0"/>
                                          </p:stCondLst>
                                        </p:cTn>
                                        <p:tgtEl>
                                          <p:spTgt spid="387"/>
                                        </p:tgtEl>
                                        <p:attrNameLst>
                                          <p:attrName>style.visibility</p:attrName>
                                        </p:attrNameLst>
                                      </p:cBhvr>
                                      <p:to>
                                        <p:strVal val="visible"/>
                                      </p:to>
                                    </p:set>
                                    <p:animEffect transition="in" filter="fade">
                                      <p:cBhvr>
                                        <p:cTn id="32" dur="1000"/>
                                        <p:tgtEl>
                                          <p:spTgt spid="387"/>
                                        </p:tgtEl>
                                      </p:cBhvr>
                                    </p:animEffect>
                                  </p:childTnLst>
                                </p:cTn>
                              </p:par>
                              <p:par>
                                <p:cTn id="33" presetID="10" presetClass="entr" presetSubtype="0" fill="hold" nodeType="withEffect">
                                  <p:stCondLst>
                                    <p:cond delay="0"/>
                                  </p:stCondLst>
                                  <p:childTnLst>
                                    <p:set>
                                      <p:cBhvr>
                                        <p:cTn id="34" dur="1" fill="hold">
                                          <p:stCondLst>
                                            <p:cond delay="0"/>
                                          </p:stCondLst>
                                        </p:cTn>
                                        <p:tgtEl>
                                          <p:spTgt spid="377"/>
                                        </p:tgtEl>
                                        <p:attrNameLst>
                                          <p:attrName>style.visibility</p:attrName>
                                        </p:attrNameLst>
                                      </p:cBhvr>
                                      <p:to>
                                        <p:strVal val="visible"/>
                                      </p:to>
                                    </p:set>
                                    <p:animEffect transition="in" filter="fade">
                                      <p:cBhvr>
                                        <p:cTn id="35"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Who’s linking the integrated food web?</a:t>
            </a:r>
            <a:endParaRPr/>
          </a:p>
        </p:txBody>
      </p:sp>
      <p:sp>
        <p:nvSpPr>
          <p:cNvPr id="394" name="Google Shape;394;p28"/>
          <p:cNvSpPr txBox="1">
            <a:spLocks noGrp="1"/>
          </p:cNvSpPr>
          <p:nvPr>
            <p:ph type="body" idx="1"/>
          </p:nvPr>
        </p:nvSpPr>
        <p:spPr>
          <a:xfrm>
            <a:off x="258713" y="3958200"/>
            <a:ext cx="2271000" cy="929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1018"/>
              <a:buNone/>
            </a:pPr>
            <a:r>
              <a:rPr lang="en" sz="1302"/>
              <a:t>1 – European green crab</a:t>
            </a:r>
            <a:br>
              <a:rPr lang="en" sz="1302"/>
            </a:br>
            <a:r>
              <a:rPr lang="en" sz="1302"/>
              <a:t>2 – Green sea urchin</a:t>
            </a:r>
            <a:br>
              <a:rPr lang="en" sz="1302"/>
            </a:br>
            <a:r>
              <a:rPr lang="en" sz="1302"/>
              <a:t>3 – Blue mussel</a:t>
            </a:r>
            <a:endParaRPr sz="1302"/>
          </a:p>
        </p:txBody>
      </p:sp>
      <p:sp>
        <p:nvSpPr>
          <p:cNvPr id="395" name="Google Shape;395;p28"/>
          <p:cNvSpPr txBox="1">
            <a:spLocks noGrp="1"/>
          </p:cNvSpPr>
          <p:nvPr>
            <p:ph type="body" idx="2"/>
          </p:nvPr>
        </p:nvSpPr>
        <p:spPr>
          <a:xfrm>
            <a:off x="5499925" y="3958200"/>
            <a:ext cx="2223000" cy="929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1018"/>
              <a:buNone/>
            </a:pPr>
            <a:r>
              <a:rPr lang="en" sz="1302"/>
              <a:t>1 – Northern lacuna (</a:t>
            </a:r>
            <a:r>
              <a:rPr lang="en" sz="1302">
                <a:solidFill>
                  <a:srgbClr val="0000FF"/>
                </a:solidFill>
                <a:latin typeface="Merriweather"/>
                <a:ea typeface="Merriweather"/>
                <a:cs typeface="Merriweather"/>
                <a:sym typeface="Merriweather"/>
              </a:rPr>
              <a:t>I</a:t>
            </a:r>
            <a:r>
              <a:rPr lang="en" sz="1302"/>
              <a:t>)</a:t>
            </a:r>
            <a:br>
              <a:rPr lang="en" sz="1302"/>
            </a:br>
            <a:r>
              <a:rPr lang="en" sz="1302"/>
              <a:t>2 – Dogwhelk (</a:t>
            </a:r>
            <a:r>
              <a:rPr lang="en" sz="1302">
                <a:solidFill>
                  <a:srgbClr val="0000FF"/>
                </a:solidFill>
                <a:latin typeface="Merriweather"/>
                <a:ea typeface="Merriweather"/>
                <a:cs typeface="Merriweather"/>
                <a:sym typeface="Merriweather"/>
              </a:rPr>
              <a:t>I</a:t>
            </a:r>
            <a:r>
              <a:rPr lang="en" sz="1302"/>
              <a:t>)</a:t>
            </a:r>
            <a:br>
              <a:rPr lang="en" sz="1302"/>
            </a:br>
            <a:r>
              <a:rPr lang="en" sz="1302"/>
              <a:t>3 – Sugar kelp (</a:t>
            </a:r>
            <a:r>
              <a:rPr lang="en" sz="1302">
                <a:solidFill>
                  <a:srgbClr val="FF0000"/>
                </a:solidFill>
                <a:latin typeface="Merriweather"/>
                <a:ea typeface="Merriweather"/>
                <a:cs typeface="Merriweather"/>
                <a:sym typeface="Merriweather"/>
              </a:rPr>
              <a:t>S</a:t>
            </a:r>
            <a:r>
              <a:rPr lang="en" sz="1302"/>
              <a:t>)</a:t>
            </a:r>
            <a:endParaRPr sz="1302"/>
          </a:p>
        </p:txBody>
      </p:sp>
      <p:sp>
        <p:nvSpPr>
          <p:cNvPr id="396" name="Google Shape;396;p28"/>
          <p:cNvSpPr txBox="1"/>
          <p:nvPr/>
        </p:nvSpPr>
        <p:spPr>
          <a:xfrm>
            <a:off x="4360500" y="3010500"/>
            <a:ext cx="73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397" name="Google Shape;397;p28"/>
          <p:cNvSpPr txBox="1">
            <a:spLocks noGrp="1"/>
          </p:cNvSpPr>
          <p:nvPr>
            <p:ph type="body" idx="1"/>
          </p:nvPr>
        </p:nvSpPr>
        <p:spPr>
          <a:xfrm>
            <a:off x="2879313" y="3958200"/>
            <a:ext cx="2271000" cy="929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302"/>
              <a:t>1 – Green sea urchin</a:t>
            </a:r>
            <a:br>
              <a:rPr lang="en" sz="1302"/>
            </a:br>
            <a:r>
              <a:rPr lang="en" sz="1302"/>
              <a:t>2 – European green crab</a:t>
            </a:r>
            <a:br>
              <a:rPr lang="en" sz="1302"/>
            </a:br>
            <a:r>
              <a:rPr lang="en" sz="1302"/>
              <a:t>3 – Blue mussel</a:t>
            </a:r>
            <a:endParaRPr sz="1302"/>
          </a:p>
        </p:txBody>
      </p:sp>
      <p:cxnSp>
        <p:nvCxnSpPr>
          <p:cNvPr id="398" name="Google Shape;398;p28"/>
          <p:cNvCxnSpPr/>
          <p:nvPr/>
        </p:nvCxnSpPr>
        <p:spPr>
          <a:xfrm>
            <a:off x="2688300" y="1369800"/>
            <a:ext cx="13500" cy="3348000"/>
          </a:xfrm>
          <a:prstGeom prst="straightConnector1">
            <a:avLst/>
          </a:prstGeom>
          <a:noFill/>
          <a:ln w="28575" cap="flat" cmpd="sng">
            <a:solidFill>
              <a:schemeClr val="dk1"/>
            </a:solidFill>
            <a:prstDash val="solid"/>
            <a:round/>
            <a:headEnd type="none" w="med" len="med"/>
            <a:tailEnd type="none" w="med" len="med"/>
          </a:ln>
        </p:spPr>
      </p:cxnSp>
      <p:cxnSp>
        <p:nvCxnSpPr>
          <p:cNvPr id="399" name="Google Shape;399;p28"/>
          <p:cNvCxnSpPr/>
          <p:nvPr/>
        </p:nvCxnSpPr>
        <p:spPr>
          <a:xfrm>
            <a:off x="5299200" y="1369800"/>
            <a:ext cx="13500" cy="3348000"/>
          </a:xfrm>
          <a:prstGeom prst="straightConnector1">
            <a:avLst/>
          </a:prstGeom>
          <a:noFill/>
          <a:ln w="28575" cap="flat" cmpd="sng">
            <a:solidFill>
              <a:schemeClr val="dk1"/>
            </a:solidFill>
            <a:prstDash val="solid"/>
            <a:round/>
            <a:headEnd type="none" w="med" len="med"/>
            <a:tailEnd type="none" w="med" len="med"/>
          </a:ln>
        </p:spPr>
      </p:cxnSp>
      <p:pic>
        <p:nvPicPr>
          <p:cNvPr id="400" name="Google Shape;400;p28"/>
          <p:cNvPicPr preferRelativeResize="0"/>
          <p:nvPr/>
        </p:nvPicPr>
        <p:blipFill rotWithShape="1">
          <a:blip r:embed="rId3">
            <a:alphaModFix/>
          </a:blip>
          <a:srcRect/>
          <a:stretch/>
        </p:blipFill>
        <p:spPr>
          <a:xfrm>
            <a:off x="86613" y="1516963"/>
            <a:ext cx="2615184" cy="2615184"/>
          </a:xfrm>
          <a:prstGeom prst="rect">
            <a:avLst/>
          </a:prstGeom>
          <a:noFill/>
          <a:ln>
            <a:noFill/>
          </a:ln>
        </p:spPr>
      </p:pic>
      <p:pic>
        <p:nvPicPr>
          <p:cNvPr id="401" name="Google Shape;401;p28"/>
          <p:cNvPicPr preferRelativeResize="0"/>
          <p:nvPr/>
        </p:nvPicPr>
        <p:blipFill rotWithShape="1">
          <a:blip r:embed="rId4">
            <a:alphaModFix/>
          </a:blip>
          <a:srcRect/>
          <a:stretch/>
        </p:blipFill>
        <p:spPr>
          <a:xfrm>
            <a:off x="2688300" y="1500525"/>
            <a:ext cx="2610900" cy="2610900"/>
          </a:xfrm>
          <a:prstGeom prst="rect">
            <a:avLst/>
          </a:prstGeom>
          <a:noFill/>
          <a:ln>
            <a:noFill/>
          </a:ln>
        </p:spPr>
      </p:pic>
      <p:pic>
        <p:nvPicPr>
          <p:cNvPr id="402" name="Google Shape;402;p28"/>
          <p:cNvPicPr preferRelativeResize="0"/>
          <p:nvPr/>
        </p:nvPicPr>
        <p:blipFill rotWithShape="1">
          <a:blip r:embed="rId5">
            <a:alphaModFix/>
          </a:blip>
          <a:srcRect/>
          <a:stretch/>
        </p:blipFill>
        <p:spPr>
          <a:xfrm>
            <a:off x="5299200" y="1498388"/>
            <a:ext cx="2615184" cy="2615184"/>
          </a:xfrm>
          <a:prstGeom prst="rect">
            <a:avLst/>
          </a:prstGeom>
          <a:noFill/>
          <a:ln>
            <a:noFill/>
          </a:ln>
        </p:spPr>
      </p:pic>
      <p:sp>
        <p:nvSpPr>
          <p:cNvPr id="403" name="Google Shape;403;p28"/>
          <p:cNvSpPr txBox="1"/>
          <p:nvPr/>
        </p:nvSpPr>
        <p:spPr>
          <a:xfrm>
            <a:off x="278100" y="1369800"/>
            <a:ext cx="22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latin typeface="Roboto"/>
                <a:ea typeface="Roboto"/>
                <a:cs typeface="Roboto"/>
                <a:sym typeface="Roboto"/>
              </a:rPr>
              <a:t>Both (only)</a:t>
            </a:r>
            <a:endParaRPr b="1">
              <a:solidFill>
                <a:schemeClr val="dk2"/>
              </a:solidFill>
              <a:latin typeface="Roboto"/>
              <a:ea typeface="Roboto"/>
              <a:cs typeface="Roboto"/>
              <a:sym typeface="Roboto"/>
            </a:endParaRPr>
          </a:p>
        </p:txBody>
      </p:sp>
      <p:sp>
        <p:nvSpPr>
          <p:cNvPr id="404" name="Google Shape;404;p28"/>
          <p:cNvSpPr txBox="1"/>
          <p:nvPr/>
        </p:nvSpPr>
        <p:spPr>
          <a:xfrm>
            <a:off x="2889000" y="1369800"/>
            <a:ext cx="22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latin typeface="Roboto"/>
                <a:ea typeface="Roboto"/>
                <a:cs typeface="Roboto"/>
                <a:sym typeface="Roboto"/>
              </a:rPr>
              <a:t>Both + 1º links</a:t>
            </a:r>
            <a:endParaRPr b="1">
              <a:solidFill>
                <a:schemeClr val="dk2"/>
              </a:solidFill>
              <a:latin typeface="Roboto"/>
              <a:ea typeface="Roboto"/>
              <a:cs typeface="Roboto"/>
              <a:sym typeface="Roboto"/>
            </a:endParaRPr>
          </a:p>
        </p:txBody>
      </p:sp>
      <p:sp>
        <p:nvSpPr>
          <p:cNvPr id="405" name="Google Shape;405;p28"/>
          <p:cNvSpPr txBox="1"/>
          <p:nvPr/>
        </p:nvSpPr>
        <p:spPr>
          <a:xfrm>
            <a:off x="5499900" y="1369800"/>
            <a:ext cx="222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latin typeface="Roboto"/>
                <a:ea typeface="Roboto"/>
                <a:cs typeface="Roboto"/>
                <a:sym typeface="Roboto"/>
              </a:rPr>
              <a:t>Subtidal &lt;--&gt; Intertidal</a:t>
            </a:r>
            <a:endParaRPr b="1">
              <a:solidFill>
                <a:schemeClr val="dk2"/>
              </a:solidFill>
              <a:latin typeface="Roboto"/>
              <a:ea typeface="Roboto"/>
              <a:cs typeface="Roboto"/>
              <a:sym typeface="Roboto"/>
            </a:endParaRPr>
          </a:p>
        </p:txBody>
      </p:sp>
      <p:pic>
        <p:nvPicPr>
          <p:cNvPr id="406" name="Google Shape;406;p28"/>
          <p:cNvPicPr preferRelativeResize="0"/>
          <p:nvPr/>
        </p:nvPicPr>
        <p:blipFill rotWithShape="1">
          <a:blip r:embed="rId6">
            <a:alphaModFix/>
          </a:blip>
          <a:srcRect l="79060" t="22673" r="3689" b="24275"/>
          <a:stretch/>
        </p:blipFill>
        <p:spPr>
          <a:xfrm>
            <a:off x="7666525" y="1310075"/>
            <a:ext cx="1241999" cy="2802625"/>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10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7"/>
                                        </p:tgtEl>
                                        <p:attrNameLst>
                                          <p:attrName>style.visibility</p:attrName>
                                        </p:attrNameLst>
                                      </p:cBhvr>
                                      <p:to>
                                        <p:strVal val="visible"/>
                                      </p:to>
                                    </p:set>
                                    <p:animEffect transition="in" filter="fade">
                                      <p:cBhvr>
                                        <p:cTn id="12" dur="1000"/>
                                        <p:tgtEl>
                                          <p:spTgt spid="3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5"/>
                                        </p:tgtEl>
                                        <p:attrNameLst>
                                          <p:attrName>style.visibility</p:attrName>
                                        </p:attrNameLst>
                                      </p:cBhvr>
                                      <p:to>
                                        <p:strVal val="visible"/>
                                      </p:to>
                                    </p:set>
                                    <p:animEffect transition="in" filter="fade">
                                      <p:cBhvr>
                                        <p:cTn id="17" dur="1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0"/>
        <p:cNvGrpSpPr/>
        <p:nvPr/>
      </p:nvGrpSpPr>
      <p:grpSpPr>
        <a:xfrm>
          <a:off x="0" y="0"/>
          <a:ext cx="0" cy="0"/>
          <a:chOff x="0" y="0"/>
          <a:chExt cx="0" cy="0"/>
        </a:xfrm>
      </p:grpSpPr>
      <p:sp>
        <p:nvSpPr>
          <p:cNvPr id="411" name="Google Shape;411;p29"/>
          <p:cNvSpPr txBox="1">
            <a:spLocks noGrp="1"/>
          </p:cNvSpPr>
          <p:nvPr>
            <p:ph type="title"/>
          </p:nvPr>
        </p:nvSpPr>
        <p:spPr>
          <a:xfrm>
            <a:off x="511300" y="1772413"/>
            <a:ext cx="3615000" cy="1244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accent2"/>
                </a:solidFill>
              </a:rPr>
              <a:t>24%</a:t>
            </a:r>
            <a:endParaRPr>
              <a:solidFill>
                <a:schemeClr val="accent2"/>
              </a:solidFill>
            </a:endParaRPr>
          </a:p>
        </p:txBody>
      </p:sp>
      <p:sp>
        <p:nvSpPr>
          <p:cNvPr id="412" name="Google Shape;412;p29"/>
          <p:cNvSpPr txBox="1">
            <a:spLocks noGrp="1"/>
          </p:cNvSpPr>
          <p:nvPr>
            <p:ph type="body" idx="1"/>
          </p:nvPr>
        </p:nvSpPr>
        <p:spPr>
          <a:xfrm>
            <a:off x="511225" y="3062663"/>
            <a:ext cx="3615000" cy="942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sz="2000"/>
              <a:t>of interactions directly span subtidal and intertidal habitats</a:t>
            </a:r>
            <a:endParaRPr sz="2000"/>
          </a:p>
        </p:txBody>
      </p:sp>
      <p:pic>
        <p:nvPicPr>
          <p:cNvPr id="413" name="Google Shape;413;p29"/>
          <p:cNvPicPr preferRelativeResize="0"/>
          <p:nvPr/>
        </p:nvPicPr>
        <p:blipFill>
          <a:blip r:embed="rId3">
            <a:alphaModFix/>
          </a:blip>
          <a:stretch>
            <a:fillRect/>
          </a:stretch>
        </p:blipFill>
        <p:spPr>
          <a:xfrm>
            <a:off x="5251200" y="1599925"/>
            <a:ext cx="3416400" cy="2577828"/>
          </a:xfrm>
          <a:prstGeom prst="rect">
            <a:avLst/>
          </a:prstGeom>
          <a:noFill/>
          <a:ln w="9525" cap="flat" cmpd="sng">
            <a:solidFill>
              <a:schemeClr val="accent2"/>
            </a:solidFill>
            <a:prstDash val="solid"/>
            <a:round/>
            <a:headEnd type="none" w="sm" len="sm"/>
            <a:tailEnd type="none" w="sm" len="sm"/>
          </a:ln>
        </p:spPr>
      </p:pic>
      <p:sp>
        <p:nvSpPr>
          <p:cNvPr id="414" name="Google Shape;414;p29"/>
          <p:cNvSpPr txBox="1">
            <a:spLocks noGrp="1"/>
          </p:cNvSpPr>
          <p:nvPr>
            <p:ph type="title"/>
          </p:nvPr>
        </p:nvSpPr>
        <p:spPr>
          <a:xfrm>
            <a:off x="311725" y="500925"/>
            <a:ext cx="8520600" cy="623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a:t>The “missing” network</a:t>
            </a:r>
            <a:endParaRPr sz="2800"/>
          </a:p>
        </p:txBody>
      </p:sp>
      <p:pic>
        <p:nvPicPr>
          <p:cNvPr id="415" name="Google Shape;415;p29"/>
          <p:cNvPicPr preferRelativeResize="0"/>
          <p:nvPr/>
        </p:nvPicPr>
        <p:blipFill>
          <a:blip r:embed="rId4">
            <a:alphaModFix/>
          </a:blip>
          <a:stretch>
            <a:fillRect/>
          </a:stretch>
        </p:blipFill>
        <p:spPr>
          <a:xfrm>
            <a:off x="3018323" y="1295126"/>
            <a:ext cx="2232876" cy="22328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The nearshore ecosystem</a:t>
            </a:r>
            <a:endParaRPr/>
          </a:p>
        </p:txBody>
      </p:sp>
      <p:grpSp>
        <p:nvGrpSpPr>
          <p:cNvPr id="77" name="Google Shape;77;p14"/>
          <p:cNvGrpSpPr/>
          <p:nvPr/>
        </p:nvGrpSpPr>
        <p:grpSpPr>
          <a:xfrm>
            <a:off x="4181400" y="1363621"/>
            <a:ext cx="4650925" cy="3657675"/>
            <a:chOff x="4181400" y="1363621"/>
            <a:chExt cx="4650925" cy="3657675"/>
          </a:xfrm>
        </p:grpSpPr>
        <p:grpSp>
          <p:nvGrpSpPr>
            <p:cNvPr id="78" name="Google Shape;78;p14"/>
            <p:cNvGrpSpPr/>
            <p:nvPr/>
          </p:nvGrpSpPr>
          <p:grpSpPr>
            <a:xfrm>
              <a:off x="4181400" y="1363621"/>
              <a:ext cx="4650854" cy="3657675"/>
              <a:chOff x="-25" y="1241300"/>
              <a:chExt cx="4714500" cy="3989175"/>
            </a:xfrm>
          </p:grpSpPr>
          <p:pic>
            <p:nvPicPr>
              <p:cNvPr id="79" name="Google Shape;79;p14"/>
              <p:cNvPicPr preferRelativeResize="0"/>
              <p:nvPr/>
            </p:nvPicPr>
            <p:blipFill>
              <a:blip r:embed="rId3">
                <a:alphaModFix/>
              </a:blip>
              <a:stretch>
                <a:fillRect/>
              </a:stretch>
            </p:blipFill>
            <p:spPr>
              <a:xfrm>
                <a:off x="0" y="3248425"/>
                <a:ext cx="4714449" cy="1964354"/>
              </a:xfrm>
              <a:prstGeom prst="rect">
                <a:avLst/>
              </a:prstGeom>
              <a:noFill/>
              <a:ln w="19050" cap="flat" cmpd="sng">
                <a:solidFill>
                  <a:schemeClr val="dk2"/>
                </a:solidFill>
                <a:prstDash val="solid"/>
                <a:round/>
                <a:headEnd type="none" w="sm" len="sm"/>
                <a:tailEnd type="none" w="sm" len="sm"/>
              </a:ln>
            </p:spPr>
          </p:pic>
          <p:sp>
            <p:nvSpPr>
              <p:cNvPr id="80" name="Google Shape;80;p14"/>
              <p:cNvSpPr txBox="1"/>
              <p:nvPr/>
            </p:nvSpPr>
            <p:spPr>
              <a:xfrm>
                <a:off x="-25" y="4812575"/>
                <a:ext cx="4714500" cy="41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Roboto"/>
                    <a:ea typeface="Roboto"/>
                    <a:cs typeface="Roboto"/>
                    <a:sym typeface="Roboto"/>
                  </a:rPr>
                  <a:t>Image: Northeastern University</a:t>
                </a:r>
                <a:endParaRPr sz="1000">
                  <a:solidFill>
                    <a:schemeClr val="lt1"/>
                  </a:solidFill>
                  <a:latin typeface="Roboto"/>
                  <a:ea typeface="Roboto"/>
                  <a:cs typeface="Roboto"/>
                  <a:sym typeface="Roboto"/>
                </a:endParaRPr>
              </a:p>
            </p:txBody>
          </p:sp>
          <p:pic>
            <p:nvPicPr>
              <p:cNvPr id="81" name="Google Shape;81;p14"/>
              <p:cNvPicPr preferRelativeResize="0"/>
              <p:nvPr/>
            </p:nvPicPr>
            <p:blipFill>
              <a:blip r:embed="rId4">
                <a:alphaModFix/>
              </a:blip>
              <a:stretch>
                <a:fillRect/>
              </a:stretch>
            </p:blipFill>
            <p:spPr>
              <a:xfrm>
                <a:off x="2707325" y="1241300"/>
                <a:ext cx="2007125" cy="2007125"/>
              </a:xfrm>
              <a:prstGeom prst="rect">
                <a:avLst/>
              </a:prstGeom>
              <a:noFill/>
              <a:ln w="19050" cap="flat" cmpd="sng">
                <a:solidFill>
                  <a:schemeClr val="dk2"/>
                </a:solidFill>
                <a:prstDash val="solid"/>
                <a:round/>
                <a:headEnd type="none" w="sm" len="sm"/>
                <a:tailEnd type="none" w="sm" len="sm"/>
              </a:ln>
            </p:spPr>
          </p:pic>
          <p:sp>
            <p:nvSpPr>
              <p:cNvPr id="82" name="Google Shape;82;p14"/>
              <p:cNvSpPr txBox="1"/>
              <p:nvPr/>
            </p:nvSpPr>
            <p:spPr>
              <a:xfrm>
                <a:off x="1481675" y="2848225"/>
                <a:ext cx="3232800" cy="41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Roboto"/>
                    <a:ea typeface="Roboto"/>
                    <a:cs typeface="Roboto"/>
                    <a:sym typeface="Roboto"/>
                  </a:rPr>
                  <a:t>Image: Alan T. Critchley</a:t>
                </a:r>
                <a:endParaRPr sz="1000">
                  <a:solidFill>
                    <a:schemeClr val="lt1"/>
                  </a:solidFill>
                  <a:latin typeface="Roboto"/>
                  <a:ea typeface="Roboto"/>
                  <a:cs typeface="Roboto"/>
                  <a:sym typeface="Roboto"/>
                </a:endParaRPr>
              </a:p>
            </p:txBody>
          </p:sp>
          <p:pic>
            <p:nvPicPr>
              <p:cNvPr id="83" name="Google Shape;83;p14"/>
              <p:cNvPicPr preferRelativeResize="0"/>
              <p:nvPr/>
            </p:nvPicPr>
            <p:blipFill>
              <a:blip r:embed="rId5">
                <a:alphaModFix/>
              </a:blip>
              <a:stretch>
                <a:fillRect/>
              </a:stretch>
            </p:blipFill>
            <p:spPr>
              <a:xfrm>
                <a:off x="0" y="1241300"/>
                <a:ext cx="2679625" cy="2007121"/>
              </a:xfrm>
              <a:prstGeom prst="rect">
                <a:avLst/>
              </a:prstGeom>
              <a:noFill/>
              <a:ln w="19050" cap="flat" cmpd="sng">
                <a:solidFill>
                  <a:schemeClr val="dk2"/>
                </a:solidFill>
                <a:prstDash val="solid"/>
                <a:round/>
                <a:headEnd type="none" w="sm" len="sm"/>
                <a:tailEnd type="none" w="sm" len="sm"/>
              </a:ln>
            </p:spPr>
          </p:pic>
          <p:sp>
            <p:nvSpPr>
              <p:cNvPr id="84" name="Google Shape;84;p14"/>
              <p:cNvSpPr txBox="1"/>
              <p:nvPr/>
            </p:nvSpPr>
            <p:spPr>
              <a:xfrm>
                <a:off x="12" y="2848217"/>
                <a:ext cx="2679600" cy="41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Roboto"/>
                    <a:ea typeface="Roboto"/>
                    <a:cs typeface="Roboto"/>
                    <a:sym typeface="Roboto"/>
                  </a:rPr>
                  <a:t>Image: American Fisheries Society</a:t>
                </a:r>
                <a:endParaRPr sz="1000">
                  <a:solidFill>
                    <a:schemeClr val="lt1"/>
                  </a:solidFill>
                  <a:latin typeface="Roboto"/>
                  <a:ea typeface="Roboto"/>
                  <a:cs typeface="Roboto"/>
                  <a:sym typeface="Roboto"/>
                </a:endParaRPr>
              </a:p>
            </p:txBody>
          </p:sp>
        </p:grpSp>
        <p:sp>
          <p:nvSpPr>
            <p:cNvPr id="85" name="Google Shape;85;p14"/>
            <p:cNvSpPr txBox="1"/>
            <p:nvPr/>
          </p:nvSpPr>
          <p:spPr>
            <a:xfrm>
              <a:off x="4181425" y="1363625"/>
              <a:ext cx="4650900" cy="431100"/>
            </a:xfrm>
            <a:prstGeom prst="rect">
              <a:avLst/>
            </a:prstGeom>
            <a:solidFill>
              <a:srgbClr val="FFFFFF">
                <a:alpha val="6500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0000FF"/>
                  </a:solidFill>
                  <a:latin typeface="Roboto"/>
                  <a:ea typeface="Roboto"/>
                  <a:cs typeface="Roboto"/>
                  <a:sym typeface="Roboto"/>
                </a:rPr>
                <a:t>Intertidal</a:t>
              </a:r>
              <a:endParaRPr sz="1600" b="1">
                <a:solidFill>
                  <a:srgbClr val="0000FF"/>
                </a:solidFill>
                <a:latin typeface="Roboto"/>
                <a:ea typeface="Roboto"/>
                <a:cs typeface="Roboto"/>
                <a:sym typeface="Roboto"/>
              </a:endParaRPr>
            </a:p>
          </p:txBody>
        </p:sp>
      </p:grpSp>
      <p:grpSp>
        <p:nvGrpSpPr>
          <p:cNvPr id="86" name="Google Shape;86;p14"/>
          <p:cNvGrpSpPr/>
          <p:nvPr/>
        </p:nvGrpSpPr>
        <p:grpSpPr>
          <a:xfrm>
            <a:off x="311725" y="1363613"/>
            <a:ext cx="3293425" cy="3657615"/>
            <a:chOff x="311725" y="1363613"/>
            <a:chExt cx="3293425" cy="3657615"/>
          </a:xfrm>
        </p:grpSpPr>
        <p:grpSp>
          <p:nvGrpSpPr>
            <p:cNvPr id="87" name="Google Shape;87;p14"/>
            <p:cNvGrpSpPr/>
            <p:nvPr/>
          </p:nvGrpSpPr>
          <p:grpSpPr>
            <a:xfrm>
              <a:off x="311750" y="1363691"/>
              <a:ext cx="3293400" cy="3657537"/>
              <a:chOff x="5850675" y="1241300"/>
              <a:chExt cx="3293400" cy="3902205"/>
            </a:xfrm>
          </p:grpSpPr>
          <p:pic>
            <p:nvPicPr>
              <p:cNvPr id="88" name="Google Shape;88;p14"/>
              <p:cNvPicPr preferRelativeResize="0"/>
              <p:nvPr/>
            </p:nvPicPr>
            <p:blipFill rotWithShape="1">
              <a:blip r:embed="rId6">
                <a:alphaModFix/>
              </a:blip>
              <a:srcRect b="18633"/>
              <a:stretch/>
            </p:blipFill>
            <p:spPr>
              <a:xfrm>
                <a:off x="5850725" y="1241300"/>
                <a:ext cx="3293275" cy="3902200"/>
              </a:xfrm>
              <a:prstGeom prst="rect">
                <a:avLst/>
              </a:prstGeom>
              <a:noFill/>
              <a:ln w="19050" cap="flat" cmpd="sng">
                <a:solidFill>
                  <a:schemeClr val="dk2"/>
                </a:solidFill>
                <a:prstDash val="solid"/>
                <a:round/>
                <a:headEnd type="none" w="sm" len="sm"/>
                <a:tailEnd type="none" w="sm" len="sm"/>
              </a:ln>
            </p:spPr>
          </p:pic>
          <p:sp>
            <p:nvSpPr>
              <p:cNvPr id="89" name="Google Shape;89;p14"/>
              <p:cNvSpPr txBox="1"/>
              <p:nvPr/>
            </p:nvSpPr>
            <p:spPr>
              <a:xfrm>
                <a:off x="5850675" y="4782305"/>
                <a:ext cx="3293400" cy="361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solidFill>
                      <a:schemeClr val="lt1"/>
                    </a:solidFill>
                    <a:latin typeface="Roboto"/>
                    <a:ea typeface="Roboto"/>
                    <a:cs typeface="Roboto"/>
                    <a:sym typeface="Roboto"/>
                  </a:rPr>
                  <a:t>Image: Whitman &amp; Lamb (2018)</a:t>
                </a:r>
                <a:endParaRPr sz="1000">
                  <a:solidFill>
                    <a:schemeClr val="lt1"/>
                  </a:solidFill>
                  <a:latin typeface="Roboto"/>
                  <a:ea typeface="Roboto"/>
                  <a:cs typeface="Roboto"/>
                  <a:sym typeface="Roboto"/>
                </a:endParaRPr>
              </a:p>
            </p:txBody>
          </p:sp>
        </p:grpSp>
        <p:sp>
          <p:nvSpPr>
            <p:cNvPr id="90" name="Google Shape;90;p14"/>
            <p:cNvSpPr txBox="1"/>
            <p:nvPr/>
          </p:nvSpPr>
          <p:spPr>
            <a:xfrm>
              <a:off x="311725" y="1363613"/>
              <a:ext cx="3293400" cy="431100"/>
            </a:xfrm>
            <a:prstGeom prst="rect">
              <a:avLst/>
            </a:prstGeom>
            <a:solidFill>
              <a:srgbClr val="FFFFFF">
                <a:alpha val="65496"/>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solidFill>
                    <a:srgbClr val="FF0000"/>
                  </a:solidFill>
                  <a:latin typeface="Roboto"/>
                  <a:ea typeface="Roboto"/>
                  <a:cs typeface="Roboto"/>
                  <a:sym typeface="Roboto"/>
                </a:rPr>
                <a:t>Subtidal</a:t>
              </a:r>
              <a:endParaRPr sz="1600" b="1" dirty="0">
                <a:solidFill>
                  <a:srgbClr val="FF0000"/>
                </a:solidFill>
                <a:latin typeface="Roboto"/>
                <a:ea typeface="Roboto"/>
                <a:cs typeface="Roboto"/>
                <a:sym typeface="Roboto"/>
              </a:endParaRPr>
            </a:p>
          </p:txBody>
        </p:sp>
      </p:grpSp>
      <p:grpSp>
        <p:nvGrpSpPr>
          <p:cNvPr id="91" name="Google Shape;91;p14"/>
          <p:cNvGrpSpPr/>
          <p:nvPr/>
        </p:nvGrpSpPr>
        <p:grpSpPr>
          <a:xfrm>
            <a:off x="23575" y="1312174"/>
            <a:ext cx="9065925" cy="3785326"/>
            <a:chOff x="23575" y="1312174"/>
            <a:chExt cx="9065925" cy="3785326"/>
          </a:xfrm>
        </p:grpSpPr>
        <p:pic>
          <p:nvPicPr>
            <p:cNvPr id="92" name="Google Shape;92;p14"/>
            <p:cNvPicPr preferRelativeResize="0"/>
            <p:nvPr/>
          </p:nvPicPr>
          <p:blipFill>
            <a:blip r:embed="rId7">
              <a:alphaModFix/>
            </a:blip>
            <a:stretch>
              <a:fillRect/>
            </a:stretch>
          </p:blipFill>
          <p:spPr>
            <a:xfrm>
              <a:off x="23575" y="1312174"/>
              <a:ext cx="3869700" cy="2647227"/>
            </a:xfrm>
            <a:prstGeom prst="rect">
              <a:avLst/>
            </a:prstGeom>
            <a:noFill/>
            <a:ln w="19050" cap="flat" cmpd="sng">
              <a:solidFill>
                <a:schemeClr val="dk2"/>
              </a:solidFill>
              <a:prstDash val="solid"/>
              <a:round/>
              <a:headEnd type="none" w="sm" len="sm"/>
              <a:tailEnd type="none" w="sm" len="sm"/>
            </a:ln>
          </p:spPr>
        </p:pic>
        <p:pic>
          <p:nvPicPr>
            <p:cNvPr id="93" name="Google Shape;93;p14"/>
            <p:cNvPicPr preferRelativeResize="0"/>
            <p:nvPr/>
          </p:nvPicPr>
          <p:blipFill>
            <a:blip r:embed="rId8">
              <a:alphaModFix/>
            </a:blip>
            <a:stretch>
              <a:fillRect/>
            </a:stretch>
          </p:blipFill>
          <p:spPr>
            <a:xfrm>
              <a:off x="4838488" y="1312175"/>
              <a:ext cx="4251012" cy="2647225"/>
            </a:xfrm>
            <a:prstGeom prst="rect">
              <a:avLst/>
            </a:prstGeom>
            <a:noFill/>
            <a:ln w="19050" cap="flat" cmpd="sng">
              <a:solidFill>
                <a:schemeClr val="dk2"/>
              </a:solidFill>
              <a:prstDash val="solid"/>
              <a:round/>
              <a:headEnd type="none" w="sm" len="sm"/>
              <a:tailEnd type="none" w="sm" len="sm"/>
            </a:ln>
          </p:spPr>
        </p:pic>
        <p:pic>
          <p:nvPicPr>
            <p:cNvPr id="94" name="Google Shape;94;p14"/>
            <p:cNvPicPr preferRelativeResize="0"/>
            <p:nvPr/>
          </p:nvPicPr>
          <p:blipFill>
            <a:blip r:embed="rId9">
              <a:alphaModFix/>
            </a:blip>
            <a:stretch>
              <a:fillRect/>
            </a:stretch>
          </p:blipFill>
          <p:spPr>
            <a:xfrm>
              <a:off x="2476525" y="3668750"/>
              <a:ext cx="4191000" cy="1428750"/>
            </a:xfrm>
            <a:prstGeom prst="rect">
              <a:avLst/>
            </a:prstGeom>
            <a:noFill/>
            <a:ln w="19050" cap="flat" cmpd="sng">
              <a:solidFill>
                <a:schemeClr val="dk2"/>
              </a:solidFill>
              <a:prstDash val="solid"/>
              <a:round/>
              <a:headEnd type="none" w="sm" len="sm"/>
              <a:tailEnd type="none" w="sm" len="sm"/>
            </a:ln>
          </p:spPr>
        </p:pic>
        <p:sp>
          <p:nvSpPr>
            <p:cNvPr id="95" name="Google Shape;95;p14"/>
            <p:cNvSpPr txBox="1"/>
            <p:nvPr/>
          </p:nvSpPr>
          <p:spPr>
            <a:xfrm>
              <a:off x="4838500" y="1312175"/>
              <a:ext cx="42510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latin typeface="Roboto"/>
                  <a:ea typeface="Roboto"/>
                  <a:cs typeface="Roboto"/>
                  <a:sym typeface="Roboto"/>
                </a:rPr>
                <a:t>Images: crd.bc.ca</a:t>
              </a:r>
              <a:endParaRPr sz="1000">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10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30"/>
          <p:cNvPicPr preferRelativeResize="0"/>
          <p:nvPr/>
        </p:nvPicPr>
        <p:blipFill rotWithShape="1">
          <a:blip r:embed="rId3">
            <a:alphaModFix/>
          </a:blip>
          <a:srcRect t="1960" b="1950"/>
          <a:stretch/>
        </p:blipFill>
        <p:spPr>
          <a:xfrm>
            <a:off x="314652" y="1904850"/>
            <a:ext cx="3370598" cy="3238651"/>
          </a:xfrm>
          <a:prstGeom prst="rect">
            <a:avLst/>
          </a:prstGeom>
          <a:noFill/>
          <a:ln>
            <a:noFill/>
          </a:ln>
        </p:spPr>
      </p:pic>
      <p:sp>
        <p:nvSpPr>
          <p:cNvPr id="421" name="Google Shape;421;p3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Modularity analysis</a:t>
            </a:r>
            <a:endParaRPr/>
          </a:p>
        </p:txBody>
      </p:sp>
      <p:sp>
        <p:nvSpPr>
          <p:cNvPr id="422" name="Google Shape;422;p30"/>
          <p:cNvSpPr txBox="1">
            <a:spLocks noGrp="1"/>
          </p:cNvSpPr>
          <p:nvPr>
            <p:ph type="body" idx="1"/>
          </p:nvPr>
        </p:nvSpPr>
        <p:spPr>
          <a:xfrm>
            <a:off x="1782875" y="1904850"/>
            <a:ext cx="1903200" cy="811500"/>
          </a:xfrm>
          <a:prstGeom prst="rect">
            <a:avLst/>
          </a:prstGeom>
        </p:spPr>
        <p:txBody>
          <a:bodyPr spcFirstLastPara="1" wrap="square" lIns="91425" tIns="91425" rIns="91425" bIns="91425" anchor="t" anchorCtr="0">
            <a:normAutofit/>
          </a:bodyPr>
          <a:lstStyle/>
          <a:p>
            <a:pPr marL="0" lvl="0" indent="0" algn="r" rtl="0">
              <a:lnSpc>
                <a:spcPct val="95000"/>
              </a:lnSpc>
              <a:spcBef>
                <a:spcPts val="0"/>
              </a:spcBef>
              <a:spcAft>
                <a:spcPts val="1200"/>
              </a:spcAft>
              <a:buSzPts val="935"/>
              <a:buNone/>
            </a:pPr>
            <a:r>
              <a:rPr lang="en" sz="1334"/>
              <a:t>modularity = 0.03</a:t>
            </a:r>
            <a:br>
              <a:rPr lang="en" sz="1334"/>
            </a:br>
            <a:r>
              <a:rPr lang="en" sz="1334"/>
              <a:t>(very weak)</a:t>
            </a:r>
            <a:endParaRPr sz="1334"/>
          </a:p>
        </p:txBody>
      </p:sp>
      <p:sp>
        <p:nvSpPr>
          <p:cNvPr id="423" name="Google Shape;423;p30"/>
          <p:cNvSpPr txBox="1">
            <a:spLocks noGrp="1"/>
          </p:cNvSpPr>
          <p:nvPr>
            <p:ph type="body" idx="2"/>
          </p:nvPr>
        </p:nvSpPr>
        <p:spPr>
          <a:xfrm>
            <a:off x="6682013" y="1904850"/>
            <a:ext cx="1559100" cy="811500"/>
          </a:xfrm>
          <a:prstGeom prst="rect">
            <a:avLst/>
          </a:prstGeom>
        </p:spPr>
        <p:txBody>
          <a:bodyPr spcFirstLastPara="1" wrap="square" lIns="91425" tIns="91425" rIns="91425" bIns="91425" anchor="t" anchorCtr="0">
            <a:normAutofit/>
          </a:bodyPr>
          <a:lstStyle/>
          <a:p>
            <a:pPr marL="0" lvl="0" indent="0" algn="r" rtl="0">
              <a:spcBef>
                <a:spcPts val="0"/>
              </a:spcBef>
              <a:spcAft>
                <a:spcPts val="1200"/>
              </a:spcAft>
              <a:buNone/>
            </a:pPr>
            <a:r>
              <a:rPr lang="en"/>
              <a:t>modularity = 0.30</a:t>
            </a:r>
            <a:br>
              <a:rPr lang="en"/>
            </a:br>
            <a:r>
              <a:rPr lang="en"/>
              <a:t>(moderate)</a:t>
            </a:r>
            <a:endParaRPr/>
          </a:p>
        </p:txBody>
      </p:sp>
      <p:pic>
        <p:nvPicPr>
          <p:cNvPr id="424" name="Google Shape;424;p30"/>
          <p:cNvPicPr preferRelativeResize="0"/>
          <p:nvPr/>
        </p:nvPicPr>
        <p:blipFill rotWithShape="1">
          <a:blip r:embed="rId4">
            <a:alphaModFix/>
          </a:blip>
          <a:srcRect t="913" b="903"/>
          <a:stretch/>
        </p:blipFill>
        <p:spPr>
          <a:xfrm>
            <a:off x="4586033" y="1904850"/>
            <a:ext cx="3298606" cy="3238651"/>
          </a:xfrm>
          <a:prstGeom prst="rect">
            <a:avLst/>
          </a:prstGeom>
          <a:noFill/>
          <a:ln>
            <a:noFill/>
          </a:ln>
        </p:spPr>
      </p:pic>
      <p:sp>
        <p:nvSpPr>
          <p:cNvPr id="425" name="Google Shape;425;p30"/>
          <p:cNvSpPr txBox="1"/>
          <p:nvPr/>
        </p:nvSpPr>
        <p:spPr>
          <a:xfrm>
            <a:off x="6900" y="1443150"/>
            <a:ext cx="4370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imposed habitat separation</a:t>
            </a:r>
            <a:endParaRPr sz="1800" b="1">
              <a:latin typeface="Roboto"/>
              <a:ea typeface="Roboto"/>
              <a:cs typeface="Roboto"/>
              <a:sym typeface="Roboto"/>
            </a:endParaRPr>
          </a:p>
        </p:txBody>
      </p:sp>
      <p:sp>
        <p:nvSpPr>
          <p:cNvPr id="426" name="Google Shape;426;p30"/>
          <p:cNvSpPr txBox="1"/>
          <p:nvPr/>
        </p:nvSpPr>
        <p:spPr>
          <a:xfrm>
            <a:off x="4419600" y="1443150"/>
            <a:ext cx="4572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optimal network partitioning</a:t>
            </a:r>
            <a:endParaRPr sz="1800" b="1">
              <a:latin typeface="Roboto"/>
              <a:ea typeface="Roboto"/>
              <a:cs typeface="Roboto"/>
              <a:sym typeface="Roboto"/>
            </a:endParaRPr>
          </a:p>
        </p:txBody>
      </p:sp>
      <p:pic>
        <p:nvPicPr>
          <p:cNvPr id="427" name="Google Shape;427;p30"/>
          <p:cNvPicPr preferRelativeResize="0"/>
          <p:nvPr/>
        </p:nvPicPr>
        <p:blipFill rotWithShape="1">
          <a:blip r:embed="rId5">
            <a:alphaModFix/>
          </a:blip>
          <a:srcRect l="24151" t="73269" r="23964" b="8506"/>
          <a:stretch/>
        </p:blipFill>
        <p:spPr>
          <a:xfrm>
            <a:off x="2331900" y="4367400"/>
            <a:ext cx="1737360" cy="623700"/>
          </a:xfrm>
          <a:prstGeom prst="rect">
            <a:avLst/>
          </a:prstGeom>
          <a:noFill/>
          <a:ln>
            <a:noFill/>
          </a:ln>
        </p:spPr>
      </p:pic>
      <p:pic>
        <p:nvPicPr>
          <p:cNvPr id="428" name="Google Shape;428;p30"/>
          <p:cNvPicPr preferRelativeResize="0"/>
          <p:nvPr/>
        </p:nvPicPr>
        <p:blipFill rotWithShape="1">
          <a:blip r:embed="rId6">
            <a:alphaModFix/>
          </a:blip>
          <a:srcRect l="25080" t="61552" r="23036" b="7950"/>
          <a:stretch/>
        </p:blipFill>
        <p:spPr>
          <a:xfrm>
            <a:off x="7087812" y="3969881"/>
            <a:ext cx="1737348" cy="10212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childTnLst>
                                </p:cTn>
                              </p:par>
                              <p:par>
                                <p:cTn id="8" presetID="10" presetClass="entr" presetSubtype="0" fill="hold" nodeType="withEffect">
                                  <p:stCondLst>
                                    <p:cond delay="0"/>
                                  </p:stCondLst>
                                  <p:childTnLst>
                                    <p:set>
                                      <p:cBhvr>
                                        <p:cTn id="9" dur="1" fill="hold">
                                          <p:stCondLst>
                                            <p:cond delay="0"/>
                                          </p:stCondLst>
                                        </p:cTn>
                                        <p:tgtEl>
                                          <p:spTgt spid="426"/>
                                        </p:tgtEl>
                                        <p:attrNameLst>
                                          <p:attrName>style.visibility</p:attrName>
                                        </p:attrNameLst>
                                      </p:cBhvr>
                                      <p:to>
                                        <p:strVal val="visible"/>
                                      </p:to>
                                    </p:set>
                                    <p:animEffect transition="in" filter="fade">
                                      <p:cBhvr>
                                        <p:cTn id="10" dur="1000"/>
                                        <p:tgtEl>
                                          <p:spTgt spid="4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0"/>
                                        </p:tgtEl>
                                        <p:attrNameLst>
                                          <p:attrName>style.visibility</p:attrName>
                                        </p:attrNameLst>
                                      </p:cBhvr>
                                      <p:to>
                                        <p:strVal val="visible"/>
                                      </p:to>
                                    </p:set>
                                    <p:animEffect transition="in" filter="fade">
                                      <p:cBhvr>
                                        <p:cTn id="15" dur="1000"/>
                                        <p:tgtEl>
                                          <p:spTgt spid="420"/>
                                        </p:tgtEl>
                                      </p:cBhvr>
                                    </p:animEffect>
                                  </p:childTnLst>
                                </p:cTn>
                              </p:par>
                              <p:par>
                                <p:cTn id="16" presetID="10" presetClass="entr" presetSubtype="0" fill="hold" nodeType="withEffect">
                                  <p:stCondLst>
                                    <p:cond delay="0"/>
                                  </p:stCondLst>
                                  <p:childTnLst>
                                    <p:set>
                                      <p:cBhvr>
                                        <p:cTn id="17" dur="1" fill="hold">
                                          <p:stCondLst>
                                            <p:cond delay="0"/>
                                          </p:stCondLst>
                                        </p:cTn>
                                        <p:tgtEl>
                                          <p:spTgt spid="422"/>
                                        </p:tgtEl>
                                        <p:attrNameLst>
                                          <p:attrName>style.visibility</p:attrName>
                                        </p:attrNameLst>
                                      </p:cBhvr>
                                      <p:to>
                                        <p:strVal val="visible"/>
                                      </p:to>
                                    </p:set>
                                    <p:animEffect transition="in" filter="fade">
                                      <p:cBhvr>
                                        <p:cTn id="18" dur="1000"/>
                                        <p:tgtEl>
                                          <p:spTgt spid="422"/>
                                        </p:tgtEl>
                                      </p:cBhvr>
                                    </p:animEffect>
                                  </p:childTnLst>
                                </p:cTn>
                              </p:par>
                              <p:par>
                                <p:cTn id="19" presetID="10" presetClass="entr" presetSubtype="0" fill="hold" nodeType="withEffect">
                                  <p:stCondLst>
                                    <p:cond delay="0"/>
                                  </p:stCondLst>
                                  <p:childTnLst>
                                    <p:set>
                                      <p:cBhvr>
                                        <p:cTn id="20" dur="1" fill="hold">
                                          <p:stCondLst>
                                            <p:cond delay="0"/>
                                          </p:stCondLst>
                                        </p:cTn>
                                        <p:tgtEl>
                                          <p:spTgt spid="427"/>
                                        </p:tgtEl>
                                        <p:attrNameLst>
                                          <p:attrName>style.visibility</p:attrName>
                                        </p:attrNameLst>
                                      </p:cBhvr>
                                      <p:to>
                                        <p:strVal val="visible"/>
                                      </p:to>
                                    </p:set>
                                    <p:animEffect transition="in" filter="fade">
                                      <p:cBhvr>
                                        <p:cTn id="21" dur="1000"/>
                                        <p:tgtEl>
                                          <p:spTgt spid="4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3"/>
                                        </p:tgtEl>
                                        <p:attrNameLst>
                                          <p:attrName>style.visibility</p:attrName>
                                        </p:attrNameLst>
                                      </p:cBhvr>
                                      <p:to>
                                        <p:strVal val="visible"/>
                                      </p:to>
                                    </p:set>
                                    <p:animEffect transition="in" filter="fade">
                                      <p:cBhvr>
                                        <p:cTn id="26" dur="1000"/>
                                        <p:tgtEl>
                                          <p:spTgt spid="423"/>
                                        </p:tgtEl>
                                      </p:cBhvr>
                                    </p:animEffect>
                                  </p:childTnLst>
                                </p:cTn>
                              </p:par>
                              <p:par>
                                <p:cTn id="27" presetID="10" presetClass="entr" presetSubtype="0" fill="hold" nodeType="withEffect">
                                  <p:stCondLst>
                                    <p:cond delay="0"/>
                                  </p:stCondLst>
                                  <p:childTnLst>
                                    <p:set>
                                      <p:cBhvr>
                                        <p:cTn id="28" dur="1" fill="hold">
                                          <p:stCondLst>
                                            <p:cond delay="0"/>
                                          </p:stCondLst>
                                        </p:cTn>
                                        <p:tgtEl>
                                          <p:spTgt spid="424"/>
                                        </p:tgtEl>
                                        <p:attrNameLst>
                                          <p:attrName>style.visibility</p:attrName>
                                        </p:attrNameLst>
                                      </p:cBhvr>
                                      <p:to>
                                        <p:strVal val="visible"/>
                                      </p:to>
                                    </p:set>
                                    <p:animEffect transition="in" filter="fade">
                                      <p:cBhvr>
                                        <p:cTn id="29" dur="1000"/>
                                        <p:tgtEl>
                                          <p:spTgt spid="424"/>
                                        </p:tgtEl>
                                      </p:cBhvr>
                                    </p:animEffect>
                                  </p:childTnLst>
                                </p:cTn>
                              </p:par>
                              <p:par>
                                <p:cTn id="30" presetID="10" presetClass="entr" presetSubtype="0" fill="hold" nodeType="withEffect">
                                  <p:stCondLst>
                                    <p:cond delay="0"/>
                                  </p:stCondLst>
                                  <p:childTnLst>
                                    <p:set>
                                      <p:cBhvr>
                                        <p:cTn id="31" dur="1" fill="hold">
                                          <p:stCondLst>
                                            <p:cond delay="0"/>
                                          </p:stCondLst>
                                        </p:cTn>
                                        <p:tgtEl>
                                          <p:spTgt spid="428"/>
                                        </p:tgtEl>
                                        <p:attrNameLst>
                                          <p:attrName>style.visibility</p:attrName>
                                        </p:attrNameLst>
                                      </p:cBhvr>
                                      <p:to>
                                        <p:strVal val="visible"/>
                                      </p:to>
                                    </p:set>
                                    <p:animEffect transition="in" filter="fade">
                                      <p:cBhvr>
                                        <p:cTn id="32" dur="10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Network divisions are </a:t>
            </a:r>
            <a:r>
              <a:rPr lang="en" u="sng"/>
              <a:t>not</a:t>
            </a:r>
            <a:r>
              <a:rPr lang="en"/>
              <a:t> structured by habitat</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434" name="Google Shape;434;p31"/>
          <p:cNvSpPr txBox="1">
            <a:spLocks noGrp="1"/>
          </p:cNvSpPr>
          <p:nvPr>
            <p:ph type="body" idx="2"/>
          </p:nvPr>
        </p:nvSpPr>
        <p:spPr>
          <a:xfrm>
            <a:off x="6682013" y="1904850"/>
            <a:ext cx="1559100" cy="821100"/>
          </a:xfrm>
          <a:prstGeom prst="rect">
            <a:avLst/>
          </a:prstGeom>
        </p:spPr>
        <p:txBody>
          <a:bodyPr spcFirstLastPara="1" wrap="square" lIns="91425" tIns="91425" rIns="91425" bIns="91425" anchor="t" anchorCtr="0">
            <a:normAutofit/>
          </a:bodyPr>
          <a:lstStyle/>
          <a:p>
            <a:pPr marL="0" lvl="0" indent="0" algn="r" rtl="0">
              <a:spcBef>
                <a:spcPts val="0"/>
              </a:spcBef>
              <a:spcAft>
                <a:spcPts val="1200"/>
              </a:spcAft>
              <a:buNone/>
            </a:pPr>
            <a:r>
              <a:rPr lang="en"/>
              <a:t>modularity = 0.30</a:t>
            </a:r>
            <a:br>
              <a:rPr lang="en"/>
            </a:br>
            <a:r>
              <a:rPr lang="en"/>
              <a:t>(moderate)</a:t>
            </a:r>
            <a:endParaRPr/>
          </a:p>
        </p:txBody>
      </p:sp>
      <p:pic>
        <p:nvPicPr>
          <p:cNvPr id="435" name="Google Shape;435;p31"/>
          <p:cNvPicPr preferRelativeResize="0"/>
          <p:nvPr/>
        </p:nvPicPr>
        <p:blipFill rotWithShape="1">
          <a:blip r:embed="rId3">
            <a:alphaModFix/>
          </a:blip>
          <a:srcRect t="913" b="903"/>
          <a:stretch/>
        </p:blipFill>
        <p:spPr>
          <a:xfrm>
            <a:off x="4586033" y="1904850"/>
            <a:ext cx="3298606" cy="3238651"/>
          </a:xfrm>
          <a:prstGeom prst="rect">
            <a:avLst/>
          </a:prstGeom>
          <a:noFill/>
          <a:ln>
            <a:noFill/>
          </a:ln>
        </p:spPr>
      </p:pic>
      <p:sp>
        <p:nvSpPr>
          <p:cNvPr id="436" name="Google Shape;436;p31"/>
          <p:cNvSpPr txBox="1"/>
          <p:nvPr/>
        </p:nvSpPr>
        <p:spPr>
          <a:xfrm>
            <a:off x="4419600" y="1443150"/>
            <a:ext cx="4572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optimal network partitioning</a:t>
            </a:r>
            <a:endParaRPr sz="1800" b="1">
              <a:latin typeface="Roboto"/>
              <a:ea typeface="Roboto"/>
              <a:cs typeface="Roboto"/>
              <a:sym typeface="Roboto"/>
            </a:endParaRPr>
          </a:p>
        </p:txBody>
      </p:sp>
      <p:pic>
        <p:nvPicPr>
          <p:cNvPr id="437" name="Google Shape;437;p31"/>
          <p:cNvPicPr preferRelativeResize="0"/>
          <p:nvPr/>
        </p:nvPicPr>
        <p:blipFill rotWithShape="1">
          <a:blip r:embed="rId4">
            <a:alphaModFix/>
          </a:blip>
          <a:srcRect l="25080" t="61552" r="23036" b="7950"/>
          <a:stretch/>
        </p:blipFill>
        <p:spPr>
          <a:xfrm>
            <a:off x="7087812" y="3969881"/>
            <a:ext cx="1737348" cy="1021220"/>
          </a:xfrm>
          <a:prstGeom prst="rect">
            <a:avLst/>
          </a:prstGeom>
          <a:noFill/>
          <a:ln>
            <a:noFill/>
          </a:ln>
        </p:spPr>
      </p:pic>
      <p:pic>
        <p:nvPicPr>
          <p:cNvPr id="438" name="Google Shape;438;p31"/>
          <p:cNvPicPr preferRelativeResize="0"/>
          <p:nvPr/>
        </p:nvPicPr>
        <p:blipFill rotWithShape="1">
          <a:blip r:embed="rId5">
            <a:alphaModFix/>
          </a:blip>
          <a:srcRect l="3799" b="7501"/>
          <a:stretch/>
        </p:blipFill>
        <p:spPr>
          <a:xfrm>
            <a:off x="751475" y="1562100"/>
            <a:ext cx="3298624" cy="3171824"/>
          </a:xfrm>
          <a:prstGeom prst="rect">
            <a:avLst/>
          </a:prstGeom>
          <a:noFill/>
          <a:ln>
            <a:noFill/>
          </a:ln>
        </p:spPr>
      </p:pic>
      <p:sp>
        <p:nvSpPr>
          <p:cNvPr id="439" name="Google Shape;439;p31"/>
          <p:cNvSpPr txBox="1"/>
          <p:nvPr/>
        </p:nvSpPr>
        <p:spPr>
          <a:xfrm>
            <a:off x="751475" y="4659800"/>
            <a:ext cx="3510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a:ea typeface="Roboto"/>
                <a:cs typeface="Roboto"/>
                <a:sym typeface="Roboto"/>
              </a:rPr>
              <a:t>Group</a:t>
            </a:r>
            <a:endParaRPr sz="1300">
              <a:solidFill>
                <a:schemeClr val="dk2"/>
              </a:solidFill>
              <a:latin typeface="Roboto"/>
              <a:ea typeface="Roboto"/>
              <a:cs typeface="Roboto"/>
              <a:sym typeface="Roboto"/>
            </a:endParaRPr>
          </a:p>
        </p:txBody>
      </p:sp>
      <p:sp>
        <p:nvSpPr>
          <p:cNvPr id="440" name="Google Shape;440;p31"/>
          <p:cNvSpPr txBox="1"/>
          <p:nvPr/>
        </p:nvSpPr>
        <p:spPr>
          <a:xfrm rot="-5400000">
            <a:off x="-1165525" y="2955563"/>
            <a:ext cx="3510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a:ea typeface="Roboto"/>
                <a:cs typeface="Roboto"/>
                <a:sym typeface="Roboto"/>
              </a:rPr>
              <a:t>Count</a:t>
            </a:r>
            <a:endParaRPr sz="1300">
              <a:solidFill>
                <a:schemeClr val="dk2"/>
              </a:solidFill>
              <a:latin typeface="Roboto"/>
              <a:ea typeface="Roboto"/>
              <a:cs typeface="Roboto"/>
              <a:sym typeface="Roboto"/>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2"/>
          <p:cNvSpPr txBox="1">
            <a:spLocks noGrp="1"/>
          </p:cNvSpPr>
          <p:nvPr>
            <p:ph type="title"/>
          </p:nvPr>
        </p:nvSpPr>
        <p:spPr>
          <a:xfrm>
            <a:off x="311725" y="500925"/>
            <a:ext cx="55320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Future directions</a:t>
            </a:r>
            <a:endParaRPr/>
          </a:p>
        </p:txBody>
      </p:sp>
      <p:sp>
        <p:nvSpPr>
          <p:cNvPr id="446" name="Google Shape;446;p32"/>
          <p:cNvSpPr txBox="1">
            <a:spLocks noGrp="1"/>
          </p:cNvSpPr>
          <p:nvPr>
            <p:ph type="body" idx="1"/>
          </p:nvPr>
        </p:nvSpPr>
        <p:spPr>
          <a:xfrm>
            <a:off x="311700" y="1505675"/>
            <a:ext cx="5414186" cy="1120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Continue literature search for intertidal interactions database</a:t>
            </a:r>
            <a:endParaRPr dirty="0"/>
          </a:p>
          <a:p>
            <a:pPr marL="457200" lvl="0" indent="-311150" algn="l" rtl="0">
              <a:spcBef>
                <a:spcPts val="0"/>
              </a:spcBef>
              <a:spcAft>
                <a:spcPts val="0"/>
              </a:spcAft>
              <a:buSzPts val="1300"/>
              <a:buChar char="●"/>
            </a:pPr>
            <a:r>
              <a:rPr lang="en" dirty="0"/>
              <a:t>Identify trophic interactions that couple the subtidal and intertidal</a:t>
            </a:r>
            <a:endParaRPr dirty="0"/>
          </a:p>
        </p:txBody>
      </p:sp>
      <p:pic>
        <p:nvPicPr>
          <p:cNvPr id="447" name="Google Shape;447;p32"/>
          <p:cNvPicPr preferRelativeResize="0"/>
          <p:nvPr/>
        </p:nvPicPr>
        <p:blipFill>
          <a:blip r:embed="rId3">
            <a:alphaModFix/>
          </a:blip>
          <a:stretch>
            <a:fillRect/>
          </a:stretch>
        </p:blipFill>
        <p:spPr>
          <a:xfrm>
            <a:off x="5843819" y="117013"/>
            <a:ext cx="3200400" cy="2389632"/>
          </a:xfrm>
          <a:prstGeom prst="rect">
            <a:avLst/>
          </a:prstGeom>
          <a:noFill/>
          <a:ln w="19050" cap="flat" cmpd="sng">
            <a:solidFill>
              <a:schemeClr val="dk2"/>
            </a:solidFill>
            <a:prstDash val="solid"/>
            <a:round/>
            <a:headEnd type="none" w="sm" len="sm"/>
            <a:tailEnd type="none" w="sm" len="sm"/>
          </a:ln>
        </p:spPr>
      </p:pic>
      <p:pic>
        <p:nvPicPr>
          <p:cNvPr id="448" name="Google Shape;448;p32"/>
          <p:cNvPicPr preferRelativeResize="0"/>
          <p:nvPr/>
        </p:nvPicPr>
        <p:blipFill>
          <a:blip r:embed="rId4">
            <a:alphaModFix/>
          </a:blip>
          <a:stretch>
            <a:fillRect/>
          </a:stretch>
        </p:blipFill>
        <p:spPr>
          <a:xfrm>
            <a:off x="5843825" y="2626175"/>
            <a:ext cx="3200400" cy="2400301"/>
          </a:xfrm>
          <a:prstGeom prst="rect">
            <a:avLst/>
          </a:prstGeom>
          <a:noFill/>
          <a:ln w="19050" cap="flat" cmpd="sng">
            <a:solidFill>
              <a:schemeClr val="dk2"/>
            </a:solidFill>
            <a:prstDash val="solid"/>
            <a:round/>
            <a:headEnd type="none" w="sm" len="sm"/>
            <a:tailEnd type="none" w="sm" len="sm"/>
          </a:ln>
        </p:spPr>
      </p:pic>
      <p:grpSp>
        <p:nvGrpSpPr>
          <p:cNvPr id="449" name="Google Shape;449;p32"/>
          <p:cNvGrpSpPr/>
          <p:nvPr/>
        </p:nvGrpSpPr>
        <p:grpSpPr>
          <a:xfrm>
            <a:off x="1427683" y="2299653"/>
            <a:ext cx="3182219" cy="1371599"/>
            <a:chOff x="720538" y="2375925"/>
            <a:chExt cx="3182219" cy="1371599"/>
          </a:xfrm>
        </p:grpSpPr>
        <p:sp>
          <p:nvSpPr>
            <p:cNvPr id="450" name="Google Shape;450;p32"/>
            <p:cNvSpPr/>
            <p:nvPr/>
          </p:nvSpPr>
          <p:spPr>
            <a:xfrm>
              <a:off x="2587597" y="2375925"/>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2587597" y="2779720"/>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2587597" y="3183515"/>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091419" y="2779720"/>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912890" y="3183515"/>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681030" y="2779720"/>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2069347" y="2779720"/>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890808" y="3183515"/>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269948" y="3183515"/>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3353238" y="3183515"/>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3353238" y="2779720"/>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3353238" y="2375925"/>
              <a:ext cx="178200" cy="178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 name="Google Shape;462;p32"/>
            <p:cNvCxnSpPr>
              <a:stCxn id="454" idx="0"/>
              <a:endCxn id="453" idx="3"/>
            </p:cNvCxnSpPr>
            <p:nvPr/>
          </p:nvCxnSpPr>
          <p:spPr>
            <a:xfrm rot="10800000" flipH="1">
              <a:off x="1001990" y="2932415"/>
              <a:ext cx="115500" cy="251100"/>
            </a:xfrm>
            <a:prstGeom prst="straightConnector1">
              <a:avLst/>
            </a:prstGeom>
            <a:noFill/>
            <a:ln w="9525" cap="flat" cmpd="sng">
              <a:solidFill>
                <a:schemeClr val="dk2"/>
              </a:solidFill>
              <a:prstDash val="solid"/>
              <a:round/>
              <a:headEnd type="none" w="med" len="med"/>
              <a:tailEnd type="triangle" w="med" len="med"/>
            </a:ln>
          </p:spPr>
        </p:cxnSp>
        <p:cxnSp>
          <p:nvCxnSpPr>
            <p:cNvPr id="463" name="Google Shape;463;p32"/>
            <p:cNvCxnSpPr>
              <a:stCxn id="458" idx="0"/>
              <a:endCxn id="453" idx="5"/>
            </p:cNvCxnSpPr>
            <p:nvPr/>
          </p:nvCxnSpPr>
          <p:spPr>
            <a:xfrm rot="10800000">
              <a:off x="1243548" y="2932415"/>
              <a:ext cx="115500" cy="251100"/>
            </a:xfrm>
            <a:prstGeom prst="straightConnector1">
              <a:avLst/>
            </a:prstGeom>
            <a:noFill/>
            <a:ln w="9525" cap="flat" cmpd="sng">
              <a:solidFill>
                <a:schemeClr val="dk2"/>
              </a:solidFill>
              <a:prstDash val="solid"/>
              <a:round/>
              <a:headEnd type="none" w="med" len="med"/>
              <a:tailEnd type="triangle" w="med" len="med"/>
            </a:ln>
          </p:spPr>
        </p:cxnSp>
        <p:cxnSp>
          <p:nvCxnSpPr>
            <p:cNvPr id="464" name="Google Shape;464;p32"/>
            <p:cNvCxnSpPr>
              <a:endCxn id="455" idx="4"/>
            </p:cNvCxnSpPr>
            <p:nvPr/>
          </p:nvCxnSpPr>
          <p:spPr>
            <a:xfrm rot="10800000">
              <a:off x="1770130" y="2958520"/>
              <a:ext cx="146700" cy="251100"/>
            </a:xfrm>
            <a:prstGeom prst="straightConnector1">
              <a:avLst/>
            </a:prstGeom>
            <a:noFill/>
            <a:ln w="9525" cap="flat" cmpd="sng">
              <a:solidFill>
                <a:schemeClr val="dk2"/>
              </a:solidFill>
              <a:prstDash val="solid"/>
              <a:round/>
              <a:headEnd type="none" w="med" len="med"/>
              <a:tailEnd type="triangle" w="med" len="med"/>
            </a:ln>
          </p:spPr>
        </p:cxnSp>
        <p:cxnSp>
          <p:nvCxnSpPr>
            <p:cNvPr id="465" name="Google Shape;465;p32"/>
            <p:cNvCxnSpPr>
              <a:stCxn id="457" idx="7"/>
              <a:endCxn id="456" idx="4"/>
            </p:cNvCxnSpPr>
            <p:nvPr/>
          </p:nvCxnSpPr>
          <p:spPr>
            <a:xfrm rot="10800000" flipH="1">
              <a:off x="2042911" y="2958600"/>
              <a:ext cx="115500" cy="251100"/>
            </a:xfrm>
            <a:prstGeom prst="straightConnector1">
              <a:avLst/>
            </a:prstGeom>
            <a:noFill/>
            <a:ln w="9525" cap="flat" cmpd="sng">
              <a:solidFill>
                <a:schemeClr val="dk2"/>
              </a:solidFill>
              <a:prstDash val="solid"/>
              <a:round/>
              <a:headEnd type="none" w="med" len="med"/>
              <a:tailEnd type="triangle" w="med" len="med"/>
            </a:ln>
          </p:spPr>
        </p:cxnSp>
        <p:cxnSp>
          <p:nvCxnSpPr>
            <p:cNvPr id="466" name="Google Shape;466;p32"/>
            <p:cNvCxnSpPr>
              <a:stCxn id="452" idx="0"/>
              <a:endCxn id="451" idx="4"/>
            </p:cNvCxnSpPr>
            <p:nvPr/>
          </p:nvCxnSpPr>
          <p:spPr>
            <a:xfrm rot="10800000">
              <a:off x="2676697" y="2958515"/>
              <a:ext cx="0" cy="225000"/>
            </a:xfrm>
            <a:prstGeom prst="straightConnector1">
              <a:avLst/>
            </a:prstGeom>
            <a:noFill/>
            <a:ln w="9525" cap="flat" cmpd="sng">
              <a:solidFill>
                <a:schemeClr val="dk2"/>
              </a:solidFill>
              <a:prstDash val="solid"/>
              <a:round/>
              <a:headEnd type="none" w="med" len="med"/>
              <a:tailEnd type="triangle" w="med" len="med"/>
            </a:ln>
          </p:spPr>
        </p:cxnSp>
        <p:cxnSp>
          <p:nvCxnSpPr>
            <p:cNvPr id="467" name="Google Shape;467;p32"/>
            <p:cNvCxnSpPr>
              <a:stCxn id="451" idx="0"/>
              <a:endCxn id="450" idx="4"/>
            </p:cNvCxnSpPr>
            <p:nvPr/>
          </p:nvCxnSpPr>
          <p:spPr>
            <a:xfrm rot="10800000">
              <a:off x="2676697" y="2554720"/>
              <a:ext cx="0" cy="225000"/>
            </a:xfrm>
            <a:prstGeom prst="straightConnector1">
              <a:avLst/>
            </a:prstGeom>
            <a:noFill/>
            <a:ln w="9525" cap="flat" cmpd="sng">
              <a:solidFill>
                <a:schemeClr val="dk2"/>
              </a:solidFill>
              <a:prstDash val="solid"/>
              <a:round/>
              <a:headEnd type="none" w="med" len="med"/>
              <a:tailEnd type="triangle" w="med" len="med"/>
            </a:ln>
          </p:spPr>
        </p:cxnSp>
        <p:cxnSp>
          <p:nvCxnSpPr>
            <p:cNvPr id="468" name="Google Shape;468;p32"/>
            <p:cNvCxnSpPr>
              <a:stCxn id="459" idx="0"/>
              <a:endCxn id="460" idx="4"/>
            </p:cNvCxnSpPr>
            <p:nvPr/>
          </p:nvCxnSpPr>
          <p:spPr>
            <a:xfrm rot="10800000">
              <a:off x="3442338" y="2958515"/>
              <a:ext cx="0" cy="225000"/>
            </a:xfrm>
            <a:prstGeom prst="straightConnector1">
              <a:avLst/>
            </a:prstGeom>
            <a:noFill/>
            <a:ln w="9525" cap="flat" cmpd="sng">
              <a:solidFill>
                <a:schemeClr val="dk2"/>
              </a:solidFill>
              <a:prstDash val="solid"/>
              <a:round/>
              <a:headEnd type="none" w="med" len="med"/>
              <a:tailEnd type="triangle" w="med" len="med"/>
            </a:ln>
          </p:spPr>
        </p:cxnSp>
        <p:cxnSp>
          <p:nvCxnSpPr>
            <p:cNvPr id="469" name="Google Shape;469;p32"/>
            <p:cNvCxnSpPr>
              <a:stCxn id="460" idx="0"/>
              <a:endCxn id="461" idx="4"/>
            </p:cNvCxnSpPr>
            <p:nvPr/>
          </p:nvCxnSpPr>
          <p:spPr>
            <a:xfrm rot="10800000">
              <a:off x="3442338" y="2554720"/>
              <a:ext cx="0" cy="225000"/>
            </a:xfrm>
            <a:prstGeom prst="straightConnector1">
              <a:avLst/>
            </a:prstGeom>
            <a:noFill/>
            <a:ln w="9525" cap="flat" cmpd="sng">
              <a:solidFill>
                <a:schemeClr val="dk2"/>
              </a:solidFill>
              <a:prstDash val="solid"/>
              <a:round/>
              <a:headEnd type="none" w="med" len="med"/>
              <a:tailEnd type="triangle" w="med" len="med"/>
            </a:ln>
          </p:spPr>
        </p:cxnSp>
        <p:sp>
          <p:nvSpPr>
            <p:cNvPr id="470" name="Google Shape;470;p32"/>
            <p:cNvSpPr/>
            <p:nvPr/>
          </p:nvSpPr>
          <p:spPr>
            <a:xfrm>
              <a:off x="3485338" y="2532505"/>
              <a:ext cx="287698" cy="677256"/>
            </a:xfrm>
            <a:custGeom>
              <a:avLst/>
              <a:gdLst/>
              <a:ahLst/>
              <a:cxnLst/>
              <a:rect l="l" t="t" r="r" b="b"/>
              <a:pathLst>
                <a:path w="13229" h="36953" extrusionOk="0">
                  <a:moveTo>
                    <a:pt x="1509" y="36953"/>
                  </a:moveTo>
                  <a:cubicBezTo>
                    <a:pt x="3457" y="34691"/>
                    <a:pt x="13450" y="29538"/>
                    <a:pt x="13198" y="23379"/>
                  </a:cubicBezTo>
                  <a:cubicBezTo>
                    <a:pt x="12947" y="17220"/>
                    <a:pt x="2200" y="3897"/>
                    <a:pt x="0" y="0"/>
                  </a:cubicBezTo>
                </a:path>
              </a:pathLst>
            </a:custGeom>
            <a:noFill/>
            <a:ln w="9525" cap="flat" cmpd="sng">
              <a:solidFill>
                <a:schemeClr val="dk2"/>
              </a:solidFill>
              <a:prstDash val="solid"/>
              <a:round/>
              <a:headEnd type="none" w="med" len="med"/>
              <a:tailEnd type="triangle" w="med" len="med"/>
            </a:ln>
          </p:spPr>
        </p:sp>
        <p:sp>
          <p:nvSpPr>
            <p:cNvPr id="471" name="Google Shape;471;p32"/>
            <p:cNvSpPr txBox="1"/>
            <p:nvPr/>
          </p:nvSpPr>
          <p:spPr>
            <a:xfrm>
              <a:off x="720538" y="3362285"/>
              <a:ext cx="920400" cy="38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apparent</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competition</a:t>
              </a:r>
              <a:endParaRPr sz="1000">
                <a:solidFill>
                  <a:schemeClr val="dk2"/>
                </a:solidFill>
                <a:latin typeface="Roboto"/>
                <a:ea typeface="Roboto"/>
                <a:cs typeface="Roboto"/>
                <a:sym typeface="Roboto"/>
              </a:endParaRPr>
            </a:p>
          </p:txBody>
        </p:sp>
        <p:sp>
          <p:nvSpPr>
            <p:cNvPr id="472" name="Google Shape;472;p32"/>
            <p:cNvSpPr txBox="1"/>
            <p:nvPr/>
          </p:nvSpPr>
          <p:spPr>
            <a:xfrm>
              <a:off x="2982356" y="3422461"/>
              <a:ext cx="920400" cy="26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omnivory</a:t>
              </a:r>
              <a:endParaRPr sz="1000">
                <a:solidFill>
                  <a:schemeClr val="dk2"/>
                </a:solidFill>
                <a:latin typeface="Roboto"/>
                <a:ea typeface="Roboto"/>
                <a:cs typeface="Roboto"/>
                <a:sym typeface="Roboto"/>
              </a:endParaRPr>
            </a:p>
          </p:txBody>
        </p:sp>
        <p:sp>
          <p:nvSpPr>
            <p:cNvPr id="473" name="Google Shape;473;p32"/>
            <p:cNvSpPr txBox="1"/>
            <p:nvPr/>
          </p:nvSpPr>
          <p:spPr>
            <a:xfrm>
              <a:off x="2216715" y="3362324"/>
              <a:ext cx="920400" cy="38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tri-trophic</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chain</a:t>
              </a:r>
              <a:endParaRPr sz="1000">
                <a:solidFill>
                  <a:schemeClr val="dk2"/>
                </a:solidFill>
                <a:latin typeface="Roboto"/>
                <a:ea typeface="Roboto"/>
                <a:cs typeface="Roboto"/>
                <a:sym typeface="Roboto"/>
              </a:endParaRPr>
            </a:p>
          </p:txBody>
        </p:sp>
        <p:sp>
          <p:nvSpPr>
            <p:cNvPr id="474" name="Google Shape;474;p32"/>
            <p:cNvSpPr txBox="1"/>
            <p:nvPr/>
          </p:nvSpPr>
          <p:spPr>
            <a:xfrm>
              <a:off x="1519936" y="3362324"/>
              <a:ext cx="920400" cy="38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exploitative</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competition</a:t>
              </a:r>
              <a:endParaRPr sz="1000">
                <a:solidFill>
                  <a:schemeClr val="dk2"/>
                </a:solidFill>
                <a:latin typeface="Roboto"/>
                <a:ea typeface="Roboto"/>
                <a:cs typeface="Roboto"/>
                <a:sym typeface="Roboto"/>
              </a:endParaRPr>
            </a:p>
          </p:txBody>
        </p:sp>
      </p:grpSp>
      <p:sp>
        <p:nvSpPr>
          <p:cNvPr id="475" name="Google Shape;475;p32"/>
          <p:cNvSpPr txBox="1">
            <a:spLocks noGrp="1"/>
          </p:cNvSpPr>
          <p:nvPr>
            <p:ph type="body" idx="1"/>
          </p:nvPr>
        </p:nvSpPr>
        <p:spPr>
          <a:xfrm>
            <a:off x="311700" y="3862325"/>
            <a:ext cx="5414186" cy="10776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 dirty="0"/>
              <a:t>Simulations to evaluate how individual species extirpation affects network integrity</a:t>
            </a:r>
            <a:endParaRPr dirty="0"/>
          </a:p>
          <a:p>
            <a:pPr marL="457200" lvl="0" indent="-311150" algn="l" rtl="0">
              <a:spcBef>
                <a:spcPts val="0"/>
              </a:spcBef>
              <a:spcAft>
                <a:spcPts val="0"/>
              </a:spcAft>
              <a:buSzPts val="1300"/>
              <a:buChar char="●"/>
            </a:pPr>
            <a:r>
              <a:rPr lang="en" dirty="0"/>
              <a:t>Incorporate relative abundance and species co-occurrence into a weighted network</a:t>
            </a:r>
            <a:endParaRPr dirty="0"/>
          </a:p>
        </p:txBody>
      </p:sp>
      <p:sp>
        <p:nvSpPr>
          <p:cNvPr id="476" name="Google Shape;476;p32"/>
          <p:cNvSpPr txBox="1"/>
          <p:nvPr/>
        </p:nvSpPr>
        <p:spPr>
          <a:xfrm>
            <a:off x="5843825" y="2183550"/>
            <a:ext cx="3200400" cy="323100"/>
          </a:xfrm>
          <a:prstGeom prst="rect">
            <a:avLst/>
          </a:prstGeom>
          <a:solidFill>
            <a:srgbClr val="FFFFFF">
              <a:alpha val="50000"/>
            </a:srgbClr>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lt1"/>
                </a:solidFill>
                <a:latin typeface="Roboto"/>
                <a:ea typeface="Roboto"/>
                <a:cs typeface="Roboto"/>
                <a:sym typeface="Roboto"/>
              </a:rPr>
              <a:t>Image: Mark Fleming (Yankee Magazine)</a:t>
            </a:r>
            <a:endParaRPr sz="900">
              <a:solidFill>
                <a:schemeClr val="lt1"/>
              </a:solidFill>
              <a:latin typeface="Roboto"/>
              <a:ea typeface="Roboto"/>
              <a:cs typeface="Roboto"/>
              <a:sym typeface="Roboto"/>
            </a:endParaRPr>
          </a:p>
        </p:txBody>
      </p:sp>
      <p:sp>
        <p:nvSpPr>
          <p:cNvPr id="477" name="Google Shape;477;p32"/>
          <p:cNvSpPr txBox="1"/>
          <p:nvPr/>
        </p:nvSpPr>
        <p:spPr>
          <a:xfrm>
            <a:off x="5843825" y="4703375"/>
            <a:ext cx="3200400" cy="323100"/>
          </a:xfrm>
          <a:prstGeom prst="rect">
            <a:avLst/>
          </a:prstGeom>
          <a:solidFill>
            <a:srgbClr val="FFFFFF">
              <a:alpha val="50000"/>
            </a:srgbClr>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chemeClr val="lt1"/>
                </a:solidFill>
                <a:latin typeface="Roboto"/>
                <a:ea typeface="Roboto"/>
                <a:cs typeface="Roboto"/>
                <a:sym typeface="Roboto"/>
              </a:rPr>
              <a:t>Image: Mark Fleming (Yankee Magazine)</a:t>
            </a:r>
            <a:endParaRPr sz="900">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6">
                                            <p:txEl>
                                              <p:pRg st="0" end="0"/>
                                            </p:txEl>
                                          </p:spTgt>
                                        </p:tgtEl>
                                        <p:attrNameLst>
                                          <p:attrName>style.visibility</p:attrName>
                                        </p:attrNameLst>
                                      </p:cBhvr>
                                      <p:to>
                                        <p:strVal val="visible"/>
                                      </p:to>
                                    </p:set>
                                    <p:animEffect transition="in" filter="fade">
                                      <p:cBhvr>
                                        <p:cTn id="7" dur="1000"/>
                                        <p:tgtEl>
                                          <p:spTgt spid="4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6">
                                            <p:txEl>
                                              <p:pRg st="1" end="1"/>
                                            </p:txEl>
                                          </p:spTgt>
                                        </p:tgtEl>
                                        <p:attrNameLst>
                                          <p:attrName>style.visibility</p:attrName>
                                        </p:attrNameLst>
                                      </p:cBhvr>
                                      <p:to>
                                        <p:strVal val="visible"/>
                                      </p:to>
                                    </p:set>
                                    <p:animEffect transition="in" filter="fade">
                                      <p:cBhvr>
                                        <p:cTn id="12" dur="1000"/>
                                        <p:tgtEl>
                                          <p:spTgt spid="44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49"/>
                                        </p:tgtEl>
                                        <p:attrNameLst>
                                          <p:attrName>style.visibility</p:attrName>
                                        </p:attrNameLst>
                                      </p:cBhvr>
                                      <p:to>
                                        <p:strVal val="visible"/>
                                      </p:to>
                                    </p:set>
                                    <p:animEffect transition="in" filter="fade">
                                      <p:cBhvr>
                                        <p:cTn id="15" dur="1000"/>
                                        <p:tgtEl>
                                          <p:spTgt spid="4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5">
                                            <p:txEl>
                                              <p:pRg st="0" end="0"/>
                                            </p:txEl>
                                          </p:spTgt>
                                        </p:tgtEl>
                                        <p:attrNameLst>
                                          <p:attrName>style.visibility</p:attrName>
                                        </p:attrNameLst>
                                      </p:cBhvr>
                                      <p:to>
                                        <p:strVal val="visible"/>
                                      </p:to>
                                    </p:set>
                                    <p:animEffect transition="in" filter="fade">
                                      <p:cBhvr>
                                        <p:cTn id="20" dur="1000"/>
                                        <p:tgtEl>
                                          <p:spTgt spid="47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75">
                                            <p:txEl>
                                              <p:pRg st="1" end="1"/>
                                            </p:txEl>
                                          </p:spTgt>
                                        </p:tgtEl>
                                        <p:attrNameLst>
                                          <p:attrName>style.visibility</p:attrName>
                                        </p:attrNameLst>
                                      </p:cBhvr>
                                      <p:to>
                                        <p:strVal val="visible"/>
                                      </p:to>
                                    </p:set>
                                    <p:animEffect transition="in" filter="fade">
                                      <p:cBhvr>
                                        <p:cTn id="25" dur="1000"/>
                                        <p:tgtEl>
                                          <p:spTgt spid="4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Take home messages</a:t>
            </a:r>
            <a:endParaRPr/>
          </a:p>
        </p:txBody>
      </p:sp>
      <p:sp>
        <p:nvSpPr>
          <p:cNvPr id="483" name="Google Shape;483;p33"/>
          <p:cNvSpPr txBox="1">
            <a:spLocks noGrp="1"/>
          </p:cNvSpPr>
          <p:nvPr>
            <p:ph type="body" idx="1"/>
          </p:nvPr>
        </p:nvSpPr>
        <p:spPr>
          <a:xfrm>
            <a:off x="311700" y="1505700"/>
            <a:ext cx="2536800" cy="10662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b="1" dirty="0"/>
              <a:t>The nearshore community is a highly integrated network</a:t>
            </a:r>
            <a:endParaRPr b="1" dirty="0"/>
          </a:p>
        </p:txBody>
      </p:sp>
      <p:sp>
        <p:nvSpPr>
          <p:cNvPr id="484" name="Google Shape;484;p33"/>
          <p:cNvSpPr txBox="1">
            <a:spLocks noGrp="1"/>
          </p:cNvSpPr>
          <p:nvPr>
            <p:ph type="body" idx="2"/>
          </p:nvPr>
        </p:nvSpPr>
        <p:spPr>
          <a:xfrm>
            <a:off x="6295500" y="1505700"/>
            <a:ext cx="2536800" cy="10662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b="1" dirty="0"/>
              <a:t>Modularity is not necessarily linked to habitat</a:t>
            </a:r>
            <a:endParaRPr b="1" dirty="0"/>
          </a:p>
        </p:txBody>
      </p:sp>
      <p:sp>
        <p:nvSpPr>
          <p:cNvPr id="485" name="Google Shape;485;p33"/>
          <p:cNvSpPr txBox="1"/>
          <p:nvPr/>
        </p:nvSpPr>
        <p:spPr>
          <a:xfrm>
            <a:off x="4360500" y="3010500"/>
            <a:ext cx="73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486" name="Google Shape;486;p33"/>
          <p:cNvSpPr txBox="1">
            <a:spLocks noGrp="1"/>
          </p:cNvSpPr>
          <p:nvPr>
            <p:ph type="body" idx="1"/>
          </p:nvPr>
        </p:nvSpPr>
        <p:spPr>
          <a:xfrm>
            <a:off x="3303600" y="1505700"/>
            <a:ext cx="2536800" cy="10662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1200"/>
              </a:spcAft>
              <a:buNone/>
            </a:pPr>
            <a:r>
              <a:rPr lang="en" b="1" dirty="0"/>
              <a:t>It’s integrated in important ways that are missed when considering habitats as distinct networks</a:t>
            </a:r>
            <a:endParaRPr b="1" dirty="0"/>
          </a:p>
        </p:txBody>
      </p:sp>
      <p:cxnSp>
        <p:nvCxnSpPr>
          <p:cNvPr id="487" name="Google Shape;487;p33"/>
          <p:cNvCxnSpPr/>
          <p:nvPr/>
        </p:nvCxnSpPr>
        <p:spPr>
          <a:xfrm>
            <a:off x="3069300" y="1369800"/>
            <a:ext cx="13500" cy="3348000"/>
          </a:xfrm>
          <a:prstGeom prst="straightConnector1">
            <a:avLst/>
          </a:prstGeom>
          <a:noFill/>
          <a:ln w="28575" cap="flat" cmpd="sng">
            <a:solidFill>
              <a:schemeClr val="dk1"/>
            </a:solidFill>
            <a:prstDash val="solid"/>
            <a:round/>
            <a:headEnd type="none" w="med" len="med"/>
            <a:tailEnd type="none" w="med" len="med"/>
          </a:ln>
        </p:spPr>
      </p:cxnSp>
      <p:cxnSp>
        <p:nvCxnSpPr>
          <p:cNvPr id="488" name="Google Shape;488;p33"/>
          <p:cNvCxnSpPr/>
          <p:nvPr/>
        </p:nvCxnSpPr>
        <p:spPr>
          <a:xfrm>
            <a:off x="6061200" y="1369800"/>
            <a:ext cx="13500" cy="3348000"/>
          </a:xfrm>
          <a:prstGeom prst="straightConnector1">
            <a:avLst/>
          </a:prstGeom>
          <a:noFill/>
          <a:ln w="28575" cap="flat" cmpd="sng">
            <a:solidFill>
              <a:schemeClr val="dk1"/>
            </a:solidFill>
            <a:prstDash val="solid"/>
            <a:round/>
            <a:headEnd type="none" w="med" len="med"/>
            <a:tailEnd type="none" w="med" len="med"/>
          </a:ln>
        </p:spPr>
      </p:cxnSp>
      <p:pic>
        <p:nvPicPr>
          <p:cNvPr id="489" name="Google Shape;489;p33"/>
          <p:cNvPicPr preferRelativeResize="0"/>
          <p:nvPr/>
        </p:nvPicPr>
        <p:blipFill>
          <a:blip r:embed="rId3">
            <a:alphaModFix/>
          </a:blip>
          <a:stretch>
            <a:fillRect/>
          </a:stretch>
        </p:blipFill>
        <p:spPr>
          <a:xfrm>
            <a:off x="272513" y="2277863"/>
            <a:ext cx="2615184" cy="2615184"/>
          </a:xfrm>
          <a:prstGeom prst="rect">
            <a:avLst/>
          </a:prstGeom>
          <a:noFill/>
          <a:ln>
            <a:noFill/>
          </a:ln>
        </p:spPr>
      </p:pic>
      <p:pic>
        <p:nvPicPr>
          <p:cNvPr id="490" name="Google Shape;490;p33"/>
          <p:cNvPicPr preferRelativeResize="0"/>
          <p:nvPr/>
        </p:nvPicPr>
        <p:blipFill>
          <a:blip r:embed="rId4">
            <a:alphaModFix/>
          </a:blip>
          <a:stretch>
            <a:fillRect/>
          </a:stretch>
        </p:blipFill>
        <p:spPr>
          <a:xfrm>
            <a:off x="3088875" y="2633250"/>
            <a:ext cx="1502700" cy="1502700"/>
          </a:xfrm>
          <a:prstGeom prst="rect">
            <a:avLst/>
          </a:prstGeom>
          <a:noFill/>
          <a:ln>
            <a:noFill/>
          </a:ln>
        </p:spPr>
      </p:pic>
      <p:pic>
        <p:nvPicPr>
          <p:cNvPr id="491" name="Google Shape;491;p33"/>
          <p:cNvPicPr preferRelativeResize="0"/>
          <p:nvPr/>
        </p:nvPicPr>
        <p:blipFill>
          <a:blip r:embed="rId5">
            <a:alphaModFix/>
          </a:blip>
          <a:stretch>
            <a:fillRect/>
          </a:stretch>
        </p:blipFill>
        <p:spPr>
          <a:xfrm>
            <a:off x="4558500" y="2633250"/>
            <a:ext cx="1502700" cy="1502700"/>
          </a:xfrm>
          <a:prstGeom prst="rect">
            <a:avLst/>
          </a:prstGeom>
          <a:noFill/>
          <a:ln>
            <a:noFill/>
          </a:ln>
        </p:spPr>
      </p:pic>
      <p:pic>
        <p:nvPicPr>
          <p:cNvPr id="492" name="Google Shape;492;p33"/>
          <p:cNvPicPr preferRelativeResize="0"/>
          <p:nvPr/>
        </p:nvPicPr>
        <p:blipFill rotWithShape="1">
          <a:blip r:embed="rId6">
            <a:alphaModFix/>
          </a:blip>
          <a:srcRect t="999" b="999"/>
          <a:stretch/>
        </p:blipFill>
        <p:spPr>
          <a:xfrm>
            <a:off x="6295500" y="2359200"/>
            <a:ext cx="2502548" cy="2452500"/>
          </a:xfrm>
          <a:prstGeom prst="rect">
            <a:avLst/>
          </a:prstGeom>
          <a:noFill/>
          <a:ln>
            <a:noFill/>
          </a:ln>
        </p:spPr>
      </p:pic>
      <p:sp>
        <p:nvSpPr>
          <p:cNvPr id="493" name="Google Shape;493;p33"/>
          <p:cNvSpPr txBox="1"/>
          <p:nvPr/>
        </p:nvSpPr>
        <p:spPr>
          <a:xfrm>
            <a:off x="3102375" y="3983550"/>
            <a:ext cx="1489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2"/>
                </a:solidFill>
                <a:latin typeface="Roboto"/>
                <a:ea typeface="Roboto"/>
                <a:cs typeface="Roboto"/>
                <a:sym typeface="Roboto"/>
              </a:rPr>
              <a:t>Both + </a:t>
            </a:r>
            <a:br>
              <a:rPr lang="en" sz="1200">
                <a:solidFill>
                  <a:schemeClr val="dk2"/>
                </a:solidFill>
                <a:latin typeface="Roboto"/>
                <a:ea typeface="Roboto"/>
                <a:cs typeface="Roboto"/>
                <a:sym typeface="Roboto"/>
              </a:rPr>
            </a:br>
            <a:r>
              <a:rPr lang="en" sz="1200">
                <a:solidFill>
                  <a:schemeClr val="dk2"/>
                </a:solidFill>
                <a:latin typeface="Roboto"/>
                <a:ea typeface="Roboto"/>
                <a:cs typeface="Roboto"/>
                <a:sym typeface="Roboto"/>
              </a:rPr>
              <a:t>1º links</a:t>
            </a:r>
            <a:endParaRPr sz="1200">
              <a:solidFill>
                <a:schemeClr val="dk2"/>
              </a:solidFill>
              <a:latin typeface="Roboto"/>
              <a:ea typeface="Roboto"/>
              <a:cs typeface="Roboto"/>
              <a:sym typeface="Roboto"/>
            </a:endParaRPr>
          </a:p>
        </p:txBody>
      </p:sp>
      <p:sp>
        <p:nvSpPr>
          <p:cNvPr id="494" name="Google Shape;494;p33"/>
          <p:cNvSpPr txBox="1"/>
          <p:nvPr/>
        </p:nvSpPr>
        <p:spPr>
          <a:xfrm>
            <a:off x="4598325" y="3983550"/>
            <a:ext cx="1489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2"/>
                </a:solidFill>
                <a:latin typeface="Roboto"/>
                <a:ea typeface="Roboto"/>
                <a:cs typeface="Roboto"/>
                <a:sym typeface="Roboto"/>
              </a:rPr>
              <a:t>Subtidal links </a:t>
            </a:r>
            <a:br>
              <a:rPr lang="en" sz="1200">
                <a:solidFill>
                  <a:schemeClr val="dk2"/>
                </a:solidFill>
                <a:latin typeface="Roboto"/>
                <a:ea typeface="Roboto"/>
                <a:cs typeface="Roboto"/>
                <a:sym typeface="Roboto"/>
              </a:rPr>
            </a:br>
            <a:r>
              <a:rPr lang="en" sz="1200">
                <a:solidFill>
                  <a:schemeClr val="dk2"/>
                </a:solidFill>
                <a:latin typeface="Roboto"/>
                <a:ea typeface="Roboto"/>
                <a:cs typeface="Roboto"/>
                <a:sym typeface="Roboto"/>
              </a:rPr>
              <a:t>to Intertidal</a:t>
            </a:r>
            <a:endParaRPr sz="1200">
              <a:solidFill>
                <a:schemeClr val="dk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1000"/>
                                        <p:tgtEl>
                                          <p:spTgt spid="483"/>
                                        </p:tgtEl>
                                      </p:cBhvr>
                                    </p:animEffect>
                                  </p:childTnLst>
                                </p:cTn>
                              </p:par>
                              <p:par>
                                <p:cTn id="8" presetID="10" presetClass="entr" presetSubtype="0" fill="hold" nodeType="withEffect">
                                  <p:stCondLst>
                                    <p:cond delay="0"/>
                                  </p:stCondLst>
                                  <p:childTnLst>
                                    <p:set>
                                      <p:cBhvr>
                                        <p:cTn id="9" dur="1" fill="hold">
                                          <p:stCondLst>
                                            <p:cond delay="0"/>
                                          </p:stCondLst>
                                        </p:cTn>
                                        <p:tgtEl>
                                          <p:spTgt spid="489"/>
                                        </p:tgtEl>
                                        <p:attrNameLst>
                                          <p:attrName>style.visibility</p:attrName>
                                        </p:attrNameLst>
                                      </p:cBhvr>
                                      <p:to>
                                        <p:strVal val="visible"/>
                                      </p:to>
                                    </p:set>
                                    <p:animEffect transition="in" filter="fade">
                                      <p:cBhvr>
                                        <p:cTn id="10" dur="1000"/>
                                        <p:tgtEl>
                                          <p:spTgt spid="4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6"/>
                                        </p:tgtEl>
                                        <p:attrNameLst>
                                          <p:attrName>style.visibility</p:attrName>
                                        </p:attrNameLst>
                                      </p:cBhvr>
                                      <p:to>
                                        <p:strVal val="visible"/>
                                      </p:to>
                                    </p:set>
                                    <p:animEffect transition="in" filter="fade">
                                      <p:cBhvr>
                                        <p:cTn id="15" dur="1000"/>
                                        <p:tgtEl>
                                          <p:spTgt spid="486"/>
                                        </p:tgtEl>
                                      </p:cBhvr>
                                    </p:animEffect>
                                  </p:childTnLst>
                                </p:cTn>
                              </p:par>
                              <p:par>
                                <p:cTn id="16" presetID="10" presetClass="entr" presetSubtype="0" fill="hold" nodeType="withEffect">
                                  <p:stCondLst>
                                    <p:cond delay="0"/>
                                  </p:stCondLst>
                                  <p:childTnLst>
                                    <p:set>
                                      <p:cBhvr>
                                        <p:cTn id="17" dur="1" fill="hold">
                                          <p:stCondLst>
                                            <p:cond delay="0"/>
                                          </p:stCondLst>
                                        </p:cTn>
                                        <p:tgtEl>
                                          <p:spTgt spid="491"/>
                                        </p:tgtEl>
                                        <p:attrNameLst>
                                          <p:attrName>style.visibility</p:attrName>
                                        </p:attrNameLst>
                                      </p:cBhvr>
                                      <p:to>
                                        <p:strVal val="visible"/>
                                      </p:to>
                                    </p:set>
                                    <p:animEffect transition="in" filter="fade">
                                      <p:cBhvr>
                                        <p:cTn id="18" dur="1000"/>
                                        <p:tgtEl>
                                          <p:spTgt spid="491"/>
                                        </p:tgtEl>
                                      </p:cBhvr>
                                    </p:animEffect>
                                  </p:childTnLst>
                                </p:cTn>
                              </p:par>
                              <p:par>
                                <p:cTn id="19" presetID="10" presetClass="entr" presetSubtype="0" fill="hold" nodeType="withEffect">
                                  <p:stCondLst>
                                    <p:cond delay="0"/>
                                  </p:stCondLst>
                                  <p:childTnLst>
                                    <p:set>
                                      <p:cBhvr>
                                        <p:cTn id="20" dur="1" fill="hold">
                                          <p:stCondLst>
                                            <p:cond delay="0"/>
                                          </p:stCondLst>
                                        </p:cTn>
                                        <p:tgtEl>
                                          <p:spTgt spid="490"/>
                                        </p:tgtEl>
                                        <p:attrNameLst>
                                          <p:attrName>style.visibility</p:attrName>
                                        </p:attrNameLst>
                                      </p:cBhvr>
                                      <p:to>
                                        <p:strVal val="visible"/>
                                      </p:to>
                                    </p:set>
                                    <p:animEffect transition="in" filter="fade">
                                      <p:cBhvr>
                                        <p:cTn id="21" dur="1000"/>
                                        <p:tgtEl>
                                          <p:spTgt spid="490"/>
                                        </p:tgtEl>
                                      </p:cBhvr>
                                    </p:animEffect>
                                  </p:childTnLst>
                                </p:cTn>
                              </p:par>
                              <p:par>
                                <p:cTn id="22" presetID="10" presetClass="entr" presetSubtype="0" fill="hold" nodeType="withEffect">
                                  <p:stCondLst>
                                    <p:cond delay="0"/>
                                  </p:stCondLst>
                                  <p:childTnLst>
                                    <p:set>
                                      <p:cBhvr>
                                        <p:cTn id="23" dur="1" fill="hold">
                                          <p:stCondLst>
                                            <p:cond delay="0"/>
                                          </p:stCondLst>
                                        </p:cTn>
                                        <p:tgtEl>
                                          <p:spTgt spid="493"/>
                                        </p:tgtEl>
                                        <p:attrNameLst>
                                          <p:attrName>style.visibility</p:attrName>
                                        </p:attrNameLst>
                                      </p:cBhvr>
                                      <p:to>
                                        <p:strVal val="visible"/>
                                      </p:to>
                                    </p:set>
                                    <p:animEffect transition="in" filter="fade">
                                      <p:cBhvr>
                                        <p:cTn id="24" dur="1000"/>
                                        <p:tgtEl>
                                          <p:spTgt spid="493"/>
                                        </p:tgtEl>
                                      </p:cBhvr>
                                    </p:animEffect>
                                  </p:childTnLst>
                                </p:cTn>
                              </p:par>
                              <p:par>
                                <p:cTn id="25" presetID="10" presetClass="entr" presetSubtype="0" fill="hold" nodeType="withEffect">
                                  <p:stCondLst>
                                    <p:cond delay="0"/>
                                  </p:stCondLst>
                                  <p:childTnLst>
                                    <p:set>
                                      <p:cBhvr>
                                        <p:cTn id="26" dur="1" fill="hold">
                                          <p:stCondLst>
                                            <p:cond delay="0"/>
                                          </p:stCondLst>
                                        </p:cTn>
                                        <p:tgtEl>
                                          <p:spTgt spid="494"/>
                                        </p:tgtEl>
                                        <p:attrNameLst>
                                          <p:attrName>style.visibility</p:attrName>
                                        </p:attrNameLst>
                                      </p:cBhvr>
                                      <p:to>
                                        <p:strVal val="visible"/>
                                      </p:to>
                                    </p:set>
                                    <p:animEffect transition="in" filter="fade">
                                      <p:cBhvr>
                                        <p:cTn id="27" dur="1000"/>
                                        <p:tgtEl>
                                          <p:spTgt spid="4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4"/>
                                        </p:tgtEl>
                                        <p:attrNameLst>
                                          <p:attrName>style.visibility</p:attrName>
                                        </p:attrNameLst>
                                      </p:cBhvr>
                                      <p:to>
                                        <p:strVal val="visible"/>
                                      </p:to>
                                    </p:set>
                                    <p:animEffect transition="in" filter="fade">
                                      <p:cBhvr>
                                        <p:cTn id="32" dur="1000"/>
                                        <p:tgtEl>
                                          <p:spTgt spid="484"/>
                                        </p:tgtEl>
                                      </p:cBhvr>
                                    </p:animEffect>
                                  </p:childTnLst>
                                </p:cTn>
                              </p:par>
                              <p:par>
                                <p:cTn id="33" presetID="10" presetClass="entr" presetSubtype="0" fill="hold" nodeType="withEffect">
                                  <p:stCondLst>
                                    <p:cond delay="0"/>
                                  </p:stCondLst>
                                  <p:childTnLst>
                                    <p:set>
                                      <p:cBhvr>
                                        <p:cTn id="34" dur="1" fill="hold">
                                          <p:stCondLst>
                                            <p:cond delay="0"/>
                                          </p:stCondLst>
                                        </p:cTn>
                                        <p:tgtEl>
                                          <p:spTgt spid="492"/>
                                        </p:tgtEl>
                                        <p:attrNameLst>
                                          <p:attrName>style.visibility</p:attrName>
                                        </p:attrNameLst>
                                      </p:cBhvr>
                                      <p:to>
                                        <p:strVal val="visible"/>
                                      </p:to>
                                    </p:set>
                                    <p:animEffect transition="in" filter="fade">
                                      <p:cBhvr>
                                        <p:cTn id="35" dur="10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4"/>
          <p:cNvSpPr txBox="1">
            <a:spLocks noGrp="1"/>
          </p:cNvSpPr>
          <p:nvPr>
            <p:ph type="title"/>
          </p:nvPr>
        </p:nvSpPr>
        <p:spPr>
          <a:xfrm>
            <a:off x="311300" y="424725"/>
            <a:ext cx="3868500" cy="2049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Thank you!</a:t>
            </a:r>
            <a:endParaRPr/>
          </a:p>
        </p:txBody>
      </p:sp>
      <p:sp>
        <p:nvSpPr>
          <p:cNvPr id="500" name="Google Shape;500;p34"/>
          <p:cNvSpPr txBox="1">
            <a:spLocks noGrp="1"/>
          </p:cNvSpPr>
          <p:nvPr>
            <p:ph type="subTitle" idx="1"/>
          </p:nvPr>
        </p:nvSpPr>
        <p:spPr>
          <a:xfrm>
            <a:off x="1817325" y="4074525"/>
            <a:ext cx="2754600" cy="926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a:t>@jbburant</a:t>
            </a:r>
            <a:endParaRPr/>
          </a:p>
          <a:p>
            <a:pPr marL="0" lvl="0" indent="0" algn="l" rtl="0">
              <a:lnSpc>
                <a:spcPct val="150000"/>
              </a:lnSpc>
              <a:spcBef>
                <a:spcPts val="0"/>
              </a:spcBef>
              <a:spcAft>
                <a:spcPts val="0"/>
              </a:spcAft>
              <a:buNone/>
            </a:pPr>
            <a:r>
              <a:rPr lang="en"/>
              <a:t>joseph.burant@mcgill.ca</a:t>
            </a:r>
            <a:endParaRPr/>
          </a:p>
        </p:txBody>
      </p:sp>
      <p:pic>
        <p:nvPicPr>
          <p:cNvPr id="501" name="Google Shape;501;p34"/>
          <p:cNvPicPr preferRelativeResize="0"/>
          <p:nvPr/>
        </p:nvPicPr>
        <p:blipFill>
          <a:blip r:embed="rId3">
            <a:alphaModFix/>
          </a:blip>
          <a:stretch>
            <a:fillRect/>
          </a:stretch>
        </p:blipFill>
        <p:spPr>
          <a:xfrm>
            <a:off x="6654625" y="380350"/>
            <a:ext cx="1517904" cy="729762"/>
          </a:xfrm>
          <a:prstGeom prst="rect">
            <a:avLst/>
          </a:prstGeom>
          <a:noFill/>
          <a:ln>
            <a:noFill/>
          </a:ln>
        </p:spPr>
      </p:pic>
      <p:pic>
        <p:nvPicPr>
          <p:cNvPr id="502" name="Google Shape;502;p34"/>
          <p:cNvPicPr preferRelativeResize="0"/>
          <p:nvPr/>
        </p:nvPicPr>
        <p:blipFill>
          <a:blip r:embed="rId4">
            <a:alphaModFix/>
          </a:blip>
          <a:stretch>
            <a:fillRect/>
          </a:stretch>
        </p:blipFill>
        <p:spPr>
          <a:xfrm>
            <a:off x="6975524" y="1226550"/>
            <a:ext cx="1499616" cy="710857"/>
          </a:xfrm>
          <a:prstGeom prst="rect">
            <a:avLst/>
          </a:prstGeom>
          <a:noFill/>
          <a:ln>
            <a:noFill/>
          </a:ln>
        </p:spPr>
      </p:pic>
      <p:pic>
        <p:nvPicPr>
          <p:cNvPr id="503" name="Google Shape;503;p34"/>
          <p:cNvPicPr preferRelativeResize="0"/>
          <p:nvPr/>
        </p:nvPicPr>
        <p:blipFill>
          <a:blip r:embed="rId5">
            <a:alphaModFix/>
          </a:blip>
          <a:stretch>
            <a:fillRect/>
          </a:stretch>
        </p:blipFill>
        <p:spPr>
          <a:xfrm>
            <a:off x="7304913" y="2103442"/>
            <a:ext cx="1285875" cy="514350"/>
          </a:xfrm>
          <a:prstGeom prst="rect">
            <a:avLst/>
          </a:prstGeom>
          <a:noFill/>
          <a:ln>
            <a:noFill/>
          </a:ln>
        </p:spPr>
      </p:pic>
      <p:pic>
        <p:nvPicPr>
          <p:cNvPr id="504" name="Google Shape;504;p34"/>
          <p:cNvPicPr preferRelativeResize="0"/>
          <p:nvPr/>
        </p:nvPicPr>
        <p:blipFill>
          <a:blip r:embed="rId6">
            <a:alphaModFix/>
          </a:blip>
          <a:stretch>
            <a:fillRect/>
          </a:stretch>
        </p:blipFill>
        <p:spPr>
          <a:xfrm>
            <a:off x="5110650" y="1398000"/>
            <a:ext cx="1545336" cy="505393"/>
          </a:xfrm>
          <a:prstGeom prst="rect">
            <a:avLst/>
          </a:prstGeom>
          <a:noFill/>
          <a:ln>
            <a:noFill/>
          </a:ln>
        </p:spPr>
      </p:pic>
      <p:pic>
        <p:nvPicPr>
          <p:cNvPr id="505" name="Google Shape;505;p34"/>
          <p:cNvPicPr preferRelativeResize="0"/>
          <p:nvPr/>
        </p:nvPicPr>
        <p:blipFill>
          <a:blip r:embed="rId7">
            <a:alphaModFix/>
          </a:blip>
          <a:stretch>
            <a:fillRect/>
          </a:stretch>
        </p:blipFill>
        <p:spPr>
          <a:xfrm>
            <a:off x="4882050" y="2157700"/>
            <a:ext cx="2203373" cy="457200"/>
          </a:xfrm>
          <a:prstGeom prst="rect">
            <a:avLst/>
          </a:prstGeom>
          <a:noFill/>
          <a:ln>
            <a:noFill/>
          </a:ln>
        </p:spPr>
      </p:pic>
      <p:pic>
        <p:nvPicPr>
          <p:cNvPr id="506" name="Google Shape;506;p34"/>
          <p:cNvPicPr preferRelativeResize="0"/>
          <p:nvPr/>
        </p:nvPicPr>
        <p:blipFill>
          <a:blip r:embed="rId8">
            <a:alphaModFix/>
          </a:blip>
          <a:stretch>
            <a:fillRect/>
          </a:stretch>
        </p:blipFill>
        <p:spPr>
          <a:xfrm>
            <a:off x="6001550" y="4374800"/>
            <a:ext cx="1828800" cy="560832"/>
          </a:xfrm>
          <a:prstGeom prst="rect">
            <a:avLst/>
          </a:prstGeom>
          <a:noFill/>
          <a:ln>
            <a:noFill/>
          </a:ln>
        </p:spPr>
      </p:pic>
      <p:pic>
        <p:nvPicPr>
          <p:cNvPr id="507" name="Google Shape;507;p34"/>
          <p:cNvPicPr preferRelativeResize="0"/>
          <p:nvPr/>
        </p:nvPicPr>
        <p:blipFill>
          <a:blip r:embed="rId9">
            <a:alphaModFix/>
          </a:blip>
          <a:stretch>
            <a:fillRect/>
          </a:stretch>
        </p:blipFill>
        <p:spPr>
          <a:xfrm>
            <a:off x="1434325" y="1033900"/>
            <a:ext cx="1622452" cy="1502374"/>
          </a:xfrm>
          <a:prstGeom prst="rect">
            <a:avLst/>
          </a:prstGeom>
          <a:noFill/>
          <a:ln>
            <a:noFill/>
          </a:ln>
        </p:spPr>
      </p:pic>
      <p:pic>
        <p:nvPicPr>
          <p:cNvPr id="508" name="Google Shape;508;p34"/>
          <p:cNvPicPr preferRelativeResize="0"/>
          <p:nvPr/>
        </p:nvPicPr>
        <p:blipFill>
          <a:blip r:embed="rId10">
            <a:alphaModFix/>
          </a:blip>
          <a:stretch>
            <a:fillRect/>
          </a:stretch>
        </p:blipFill>
        <p:spPr>
          <a:xfrm>
            <a:off x="1439750" y="4080675"/>
            <a:ext cx="457200" cy="457200"/>
          </a:xfrm>
          <a:prstGeom prst="rect">
            <a:avLst/>
          </a:prstGeom>
          <a:noFill/>
          <a:ln>
            <a:noFill/>
          </a:ln>
        </p:spPr>
      </p:pic>
      <p:pic>
        <p:nvPicPr>
          <p:cNvPr id="509" name="Google Shape;509;p34"/>
          <p:cNvPicPr preferRelativeResize="0"/>
          <p:nvPr/>
        </p:nvPicPr>
        <p:blipFill>
          <a:blip r:embed="rId11">
            <a:alphaModFix/>
          </a:blip>
          <a:stretch>
            <a:fillRect/>
          </a:stretch>
        </p:blipFill>
        <p:spPr>
          <a:xfrm>
            <a:off x="1439750" y="4451000"/>
            <a:ext cx="457200" cy="457200"/>
          </a:xfrm>
          <a:prstGeom prst="rect">
            <a:avLst/>
          </a:prstGeom>
          <a:noFill/>
          <a:ln>
            <a:noFill/>
          </a:ln>
        </p:spPr>
      </p:pic>
      <p:sp>
        <p:nvSpPr>
          <p:cNvPr id="510" name="Google Shape;510;p34"/>
          <p:cNvSpPr txBox="1"/>
          <p:nvPr/>
        </p:nvSpPr>
        <p:spPr>
          <a:xfrm>
            <a:off x="311300" y="2688675"/>
            <a:ext cx="4260600" cy="126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i="1">
                <a:solidFill>
                  <a:schemeClr val="accent3"/>
                </a:solidFill>
                <a:latin typeface="Roboto"/>
                <a:ea typeface="Roboto"/>
                <a:cs typeface="Roboto"/>
                <a:sym typeface="Roboto"/>
              </a:rPr>
              <a:t>Thadinadonnih: “The place where they built”</a:t>
            </a:r>
            <a:endParaRPr sz="1500" b="1">
              <a:solidFill>
                <a:schemeClr val="accent3"/>
              </a:solidFill>
              <a:latin typeface="Roboto"/>
              <a:ea typeface="Roboto"/>
              <a:cs typeface="Roboto"/>
              <a:sym typeface="Roboto"/>
            </a:endParaRPr>
          </a:p>
          <a:p>
            <a:pPr marL="0" lvl="0" indent="0" algn="l" rtl="0">
              <a:lnSpc>
                <a:spcPct val="115000"/>
              </a:lnSpc>
              <a:spcBef>
                <a:spcPts val="1200"/>
              </a:spcBef>
              <a:spcAft>
                <a:spcPts val="1200"/>
              </a:spcAft>
              <a:buNone/>
            </a:pPr>
            <a:r>
              <a:rPr lang="en" sz="1300">
                <a:solidFill>
                  <a:schemeClr val="accent3"/>
                </a:solidFill>
                <a:latin typeface="Roboto"/>
                <a:ea typeface="Roboto"/>
                <a:cs typeface="Roboto"/>
                <a:sym typeface="Roboto"/>
              </a:rPr>
              <a:t>I live and work on the ancestral territories of the Attawandaron, Anishinaabek, and Haudenosaunee, </a:t>
            </a:r>
            <a:br>
              <a:rPr lang="en" sz="1300">
                <a:solidFill>
                  <a:schemeClr val="accent3"/>
                </a:solidFill>
                <a:latin typeface="Roboto"/>
                <a:ea typeface="Roboto"/>
                <a:cs typeface="Roboto"/>
                <a:sym typeface="Roboto"/>
              </a:rPr>
            </a:br>
            <a:r>
              <a:rPr lang="en" sz="1300">
                <a:solidFill>
                  <a:schemeClr val="accent3"/>
                </a:solidFill>
                <a:latin typeface="Roboto"/>
                <a:ea typeface="Roboto"/>
                <a:cs typeface="Roboto"/>
                <a:sym typeface="Roboto"/>
              </a:rPr>
              <a:t>and treaty lands of the Mississaugas of the Credit.</a:t>
            </a:r>
            <a:endParaRPr/>
          </a:p>
        </p:txBody>
      </p:sp>
      <p:pic>
        <p:nvPicPr>
          <p:cNvPr id="511" name="Google Shape;511;p34"/>
          <p:cNvPicPr preferRelativeResize="0"/>
          <p:nvPr/>
        </p:nvPicPr>
        <p:blipFill rotWithShape="1">
          <a:blip r:embed="rId12">
            <a:alphaModFix/>
          </a:blip>
          <a:srcRect r="80126"/>
          <a:stretch/>
        </p:blipFill>
        <p:spPr>
          <a:xfrm>
            <a:off x="5443188" y="307224"/>
            <a:ext cx="880246" cy="876000"/>
          </a:xfrm>
          <a:prstGeom prst="rect">
            <a:avLst/>
          </a:prstGeom>
          <a:noFill/>
          <a:ln>
            <a:noFill/>
          </a:ln>
        </p:spPr>
      </p:pic>
      <p:pic>
        <p:nvPicPr>
          <p:cNvPr id="512" name="Google Shape;512;p34"/>
          <p:cNvPicPr preferRelativeResize="0"/>
          <p:nvPr/>
        </p:nvPicPr>
        <p:blipFill>
          <a:blip r:embed="rId13">
            <a:alphaModFix/>
          </a:blip>
          <a:stretch>
            <a:fillRect/>
          </a:stretch>
        </p:blipFill>
        <p:spPr>
          <a:xfrm>
            <a:off x="4986000" y="2910501"/>
            <a:ext cx="1364777" cy="457200"/>
          </a:xfrm>
          <a:prstGeom prst="rect">
            <a:avLst/>
          </a:prstGeom>
          <a:noFill/>
          <a:ln>
            <a:noFill/>
          </a:ln>
        </p:spPr>
      </p:pic>
      <p:pic>
        <p:nvPicPr>
          <p:cNvPr id="513" name="Google Shape;513;p34"/>
          <p:cNvPicPr preferRelativeResize="0"/>
          <p:nvPr/>
        </p:nvPicPr>
        <p:blipFill>
          <a:blip r:embed="rId14">
            <a:alphaModFix/>
          </a:blip>
          <a:stretch>
            <a:fillRect/>
          </a:stretch>
        </p:blipFill>
        <p:spPr>
          <a:xfrm>
            <a:off x="6777188" y="2927510"/>
            <a:ext cx="1743891" cy="457200"/>
          </a:xfrm>
          <a:prstGeom prst="rect">
            <a:avLst/>
          </a:prstGeom>
          <a:noFill/>
          <a:ln>
            <a:noFill/>
          </a:ln>
        </p:spPr>
      </p:pic>
      <p:pic>
        <p:nvPicPr>
          <p:cNvPr id="514" name="Google Shape;514;p34"/>
          <p:cNvPicPr preferRelativeResize="0"/>
          <p:nvPr/>
        </p:nvPicPr>
        <p:blipFill>
          <a:blip r:embed="rId15">
            <a:alphaModFix/>
          </a:blip>
          <a:stretch>
            <a:fillRect/>
          </a:stretch>
        </p:blipFill>
        <p:spPr>
          <a:xfrm>
            <a:off x="6280250" y="3642653"/>
            <a:ext cx="2419046" cy="457200"/>
          </a:xfrm>
          <a:prstGeom prst="rect">
            <a:avLst/>
          </a:prstGeom>
          <a:noFill/>
          <a:ln>
            <a:noFill/>
          </a:ln>
        </p:spPr>
      </p:pic>
      <p:pic>
        <p:nvPicPr>
          <p:cNvPr id="515" name="Google Shape;515;p34"/>
          <p:cNvPicPr preferRelativeResize="0"/>
          <p:nvPr/>
        </p:nvPicPr>
        <p:blipFill>
          <a:blip r:embed="rId16">
            <a:alphaModFix/>
          </a:blip>
          <a:stretch>
            <a:fillRect/>
          </a:stretch>
        </p:blipFill>
        <p:spPr>
          <a:xfrm>
            <a:off x="5147491" y="3566450"/>
            <a:ext cx="687018" cy="91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19"/>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23"/>
        <p:cNvGrpSpPr/>
        <p:nvPr/>
      </p:nvGrpSpPr>
      <p:grpSpPr>
        <a:xfrm>
          <a:off x="0" y="0"/>
          <a:ext cx="0" cy="0"/>
          <a:chOff x="0" y="0"/>
          <a:chExt cx="0" cy="0"/>
        </a:xfrm>
      </p:grpSpPr>
      <p:grpSp>
        <p:nvGrpSpPr>
          <p:cNvPr id="2" name="Group 1">
            <a:extLst>
              <a:ext uri="{FF2B5EF4-FFF2-40B4-BE49-F238E27FC236}">
                <a16:creationId xmlns:a16="http://schemas.microsoft.com/office/drawing/2014/main" id="{8EB9096F-63CD-BFD6-9A81-A77DDF2EDA4E}"/>
              </a:ext>
            </a:extLst>
          </p:cNvPr>
          <p:cNvGrpSpPr/>
          <p:nvPr/>
        </p:nvGrpSpPr>
        <p:grpSpPr>
          <a:xfrm>
            <a:off x="3512225" y="712050"/>
            <a:ext cx="685800" cy="744950"/>
            <a:chOff x="3512225" y="712050"/>
            <a:chExt cx="685800" cy="744950"/>
          </a:xfrm>
        </p:grpSpPr>
        <p:sp>
          <p:nvSpPr>
            <p:cNvPr id="527" name="Google Shape;527;p36"/>
            <p:cNvSpPr/>
            <p:nvPr/>
          </p:nvSpPr>
          <p:spPr>
            <a:xfrm>
              <a:off x="3740825" y="71205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6"/>
            <p:cNvSpPr/>
            <p:nvPr/>
          </p:nvSpPr>
          <p:spPr>
            <a:xfrm>
              <a:off x="3512225" y="122840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3969425" y="122840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 name="Google Shape;536;p36"/>
            <p:cNvCxnSpPr>
              <a:cxnSpLocks/>
              <a:stCxn id="528" idx="0"/>
              <a:endCxn id="527" idx="3"/>
            </p:cNvCxnSpPr>
            <p:nvPr/>
          </p:nvCxnSpPr>
          <p:spPr>
            <a:xfrm rot="10800000" flipH="1">
              <a:off x="3626525" y="907100"/>
              <a:ext cx="147900" cy="321300"/>
            </a:xfrm>
            <a:prstGeom prst="straightConnector1">
              <a:avLst/>
            </a:prstGeom>
            <a:noFill/>
            <a:ln w="9525" cap="flat" cmpd="sng">
              <a:solidFill>
                <a:schemeClr val="dk2"/>
              </a:solidFill>
              <a:prstDash val="solid"/>
              <a:round/>
              <a:headEnd type="none" w="med" len="med"/>
              <a:tailEnd type="triangle" w="med" len="med"/>
            </a:ln>
          </p:spPr>
        </p:cxnSp>
        <p:cxnSp>
          <p:nvCxnSpPr>
            <p:cNvPr id="537" name="Google Shape;537;p36"/>
            <p:cNvCxnSpPr>
              <a:cxnSpLocks/>
              <a:stCxn id="532" idx="0"/>
              <a:endCxn id="527" idx="5"/>
            </p:cNvCxnSpPr>
            <p:nvPr/>
          </p:nvCxnSpPr>
          <p:spPr>
            <a:xfrm rot="10800000">
              <a:off x="3935825" y="907100"/>
              <a:ext cx="147900" cy="321300"/>
            </a:xfrm>
            <a:prstGeom prst="straightConnector1">
              <a:avLst/>
            </a:prstGeom>
            <a:noFill/>
            <a:ln w="9525" cap="flat" cmpd="sng">
              <a:solidFill>
                <a:schemeClr val="dk2"/>
              </a:solidFill>
              <a:prstDash val="solid"/>
              <a:round/>
              <a:headEnd type="none" w="med" len="med"/>
              <a:tailEnd type="triangle" w="med" len="med"/>
            </a:ln>
          </p:spPr>
        </p:cxnSp>
      </p:grpSp>
      <p:grpSp>
        <p:nvGrpSpPr>
          <p:cNvPr id="3" name="Group 2">
            <a:extLst>
              <a:ext uri="{FF2B5EF4-FFF2-40B4-BE49-F238E27FC236}">
                <a16:creationId xmlns:a16="http://schemas.microsoft.com/office/drawing/2014/main" id="{D00EF600-710D-06BC-A6C8-BB57689A7F95}"/>
              </a:ext>
            </a:extLst>
          </p:cNvPr>
          <p:cNvGrpSpPr/>
          <p:nvPr/>
        </p:nvGrpSpPr>
        <p:grpSpPr>
          <a:xfrm>
            <a:off x="4495800" y="712050"/>
            <a:ext cx="725825" cy="744950"/>
            <a:chOff x="4495800" y="712050"/>
            <a:chExt cx="725825" cy="744950"/>
          </a:xfrm>
        </p:grpSpPr>
        <p:sp>
          <p:nvSpPr>
            <p:cNvPr id="529" name="Google Shape;529;p36"/>
            <p:cNvSpPr/>
            <p:nvPr/>
          </p:nvSpPr>
          <p:spPr>
            <a:xfrm>
              <a:off x="4495800" y="71205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4993025" y="71205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4764413" y="122840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 name="Google Shape;538;p36"/>
            <p:cNvCxnSpPr>
              <a:endCxn id="529" idx="4"/>
            </p:cNvCxnSpPr>
            <p:nvPr/>
          </p:nvCxnSpPr>
          <p:spPr>
            <a:xfrm rot="10800000">
              <a:off x="4610100" y="940650"/>
              <a:ext cx="187800" cy="321300"/>
            </a:xfrm>
            <a:prstGeom prst="straightConnector1">
              <a:avLst/>
            </a:prstGeom>
            <a:noFill/>
            <a:ln w="9525" cap="flat" cmpd="sng">
              <a:solidFill>
                <a:schemeClr val="dk2"/>
              </a:solidFill>
              <a:prstDash val="solid"/>
              <a:round/>
              <a:headEnd type="none" w="med" len="med"/>
              <a:tailEnd type="triangle" w="med" len="med"/>
            </a:ln>
          </p:spPr>
        </p:cxnSp>
        <p:cxnSp>
          <p:nvCxnSpPr>
            <p:cNvPr id="539" name="Google Shape;539;p36"/>
            <p:cNvCxnSpPr>
              <a:stCxn id="531" idx="7"/>
              <a:endCxn id="530" idx="4"/>
            </p:cNvCxnSpPr>
            <p:nvPr/>
          </p:nvCxnSpPr>
          <p:spPr>
            <a:xfrm rot="10800000" flipH="1">
              <a:off x="4959535" y="940578"/>
              <a:ext cx="147900" cy="321300"/>
            </a:xfrm>
            <a:prstGeom prst="straightConnector1">
              <a:avLst/>
            </a:prstGeom>
            <a:noFill/>
            <a:ln w="9525" cap="flat" cmpd="sng">
              <a:solidFill>
                <a:schemeClr val="dk2"/>
              </a:solidFill>
              <a:prstDash val="solid"/>
              <a:round/>
              <a:headEnd type="none" w="med" len="med"/>
              <a:tailEnd type="triangle" w="med" len="med"/>
            </a:ln>
          </p:spPr>
        </p:cxnSp>
      </p:grpSp>
      <p:grpSp>
        <p:nvGrpSpPr>
          <p:cNvPr id="4" name="Group 3">
            <a:extLst>
              <a:ext uri="{FF2B5EF4-FFF2-40B4-BE49-F238E27FC236}">
                <a16:creationId xmlns:a16="http://schemas.microsoft.com/office/drawing/2014/main" id="{D20AC061-CC3B-CE6F-6B6B-9F3D9779B642}"/>
              </a:ext>
            </a:extLst>
          </p:cNvPr>
          <p:cNvGrpSpPr/>
          <p:nvPr/>
        </p:nvGrpSpPr>
        <p:grpSpPr>
          <a:xfrm>
            <a:off x="5656625" y="195700"/>
            <a:ext cx="228600" cy="1261300"/>
            <a:chOff x="5656625" y="195700"/>
            <a:chExt cx="228600" cy="1261300"/>
          </a:xfrm>
        </p:grpSpPr>
        <p:sp>
          <p:nvSpPr>
            <p:cNvPr id="524" name="Google Shape;524;p36"/>
            <p:cNvSpPr/>
            <p:nvPr/>
          </p:nvSpPr>
          <p:spPr>
            <a:xfrm>
              <a:off x="5656625" y="19570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5656625" y="71205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5656625" y="122840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36"/>
            <p:cNvCxnSpPr>
              <a:stCxn id="526" idx="0"/>
              <a:endCxn id="525" idx="4"/>
            </p:cNvCxnSpPr>
            <p:nvPr/>
          </p:nvCxnSpPr>
          <p:spPr>
            <a:xfrm rot="10800000">
              <a:off x="5770925" y="940700"/>
              <a:ext cx="0" cy="287700"/>
            </a:xfrm>
            <a:prstGeom prst="straightConnector1">
              <a:avLst/>
            </a:prstGeom>
            <a:noFill/>
            <a:ln w="9525" cap="flat" cmpd="sng">
              <a:solidFill>
                <a:schemeClr val="dk2"/>
              </a:solidFill>
              <a:prstDash val="solid"/>
              <a:round/>
              <a:headEnd type="none" w="med" len="med"/>
              <a:tailEnd type="triangle" w="med" len="med"/>
            </a:ln>
          </p:spPr>
        </p:cxnSp>
        <p:cxnSp>
          <p:nvCxnSpPr>
            <p:cNvPr id="541" name="Google Shape;541;p36"/>
            <p:cNvCxnSpPr>
              <a:stCxn id="525" idx="0"/>
              <a:endCxn id="524" idx="4"/>
            </p:cNvCxnSpPr>
            <p:nvPr/>
          </p:nvCxnSpPr>
          <p:spPr>
            <a:xfrm rot="10800000">
              <a:off x="5770925" y="424350"/>
              <a:ext cx="0" cy="287700"/>
            </a:xfrm>
            <a:prstGeom prst="straightConnector1">
              <a:avLst/>
            </a:prstGeom>
            <a:noFill/>
            <a:ln w="9525" cap="flat" cmpd="sng">
              <a:solidFill>
                <a:schemeClr val="dk2"/>
              </a:solidFill>
              <a:prstDash val="solid"/>
              <a:round/>
              <a:headEnd type="none" w="med" len="med"/>
              <a:tailEnd type="triangle" w="med" len="med"/>
            </a:ln>
          </p:spPr>
        </p:cxnSp>
      </p:grpSp>
      <p:grpSp>
        <p:nvGrpSpPr>
          <p:cNvPr id="7" name="Group 6">
            <a:extLst>
              <a:ext uri="{FF2B5EF4-FFF2-40B4-BE49-F238E27FC236}">
                <a16:creationId xmlns:a16="http://schemas.microsoft.com/office/drawing/2014/main" id="{D36611E2-BCBC-10BE-0172-0F3909AAE4DA}"/>
              </a:ext>
            </a:extLst>
          </p:cNvPr>
          <p:cNvGrpSpPr/>
          <p:nvPr/>
        </p:nvGrpSpPr>
        <p:grpSpPr>
          <a:xfrm>
            <a:off x="6637000" y="195700"/>
            <a:ext cx="537578" cy="1261300"/>
            <a:chOff x="6637000" y="195700"/>
            <a:chExt cx="537578" cy="1261300"/>
          </a:xfrm>
        </p:grpSpPr>
        <p:sp>
          <p:nvSpPr>
            <p:cNvPr id="533" name="Google Shape;533;p36"/>
            <p:cNvSpPr/>
            <p:nvPr/>
          </p:nvSpPr>
          <p:spPr>
            <a:xfrm>
              <a:off x="6637000" y="122840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6637000" y="71205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6637000" y="195700"/>
              <a:ext cx="228600" cy="2286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36"/>
            <p:cNvCxnSpPr>
              <a:stCxn id="533" idx="0"/>
              <a:endCxn id="534" idx="4"/>
            </p:cNvCxnSpPr>
            <p:nvPr/>
          </p:nvCxnSpPr>
          <p:spPr>
            <a:xfrm rot="10800000">
              <a:off x="6751300" y="940700"/>
              <a:ext cx="0" cy="287700"/>
            </a:xfrm>
            <a:prstGeom prst="straightConnector1">
              <a:avLst/>
            </a:prstGeom>
            <a:noFill/>
            <a:ln w="9525" cap="flat" cmpd="sng">
              <a:solidFill>
                <a:schemeClr val="dk2"/>
              </a:solidFill>
              <a:prstDash val="solid"/>
              <a:round/>
              <a:headEnd type="none" w="med" len="med"/>
              <a:tailEnd type="triangle" w="med" len="med"/>
            </a:ln>
          </p:spPr>
        </p:cxnSp>
        <p:cxnSp>
          <p:nvCxnSpPr>
            <p:cNvPr id="543" name="Google Shape;543;p36"/>
            <p:cNvCxnSpPr>
              <a:stCxn id="534" idx="0"/>
              <a:endCxn id="535" idx="4"/>
            </p:cNvCxnSpPr>
            <p:nvPr/>
          </p:nvCxnSpPr>
          <p:spPr>
            <a:xfrm rot="10800000">
              <a:off x="6751300" y="424350"/>
              <a:ext cx="0" cy="287700"/>
            </a:xfrm>
            <a:prstGeom prst="straightConnector1">
              <a:avLst/>
            </a:prstGeom>
            <a:noFill/>
            <a:ln w="9525" cap="flat" cmpd="sng">
              <a:solidFill>
                <a:schemeClr val="dk2"/>
              </a:solidFill>
              <a:prstDash val="solid"/>
              <a:round/>
              <a:headEnd type="none" w="med" len="med"/>
              <a:tailEnd type="triangle" w="med" len="med"/>
            </a:ln>
          </p:spPr>
        </p:cxnSp>
        <p:sp>
          <p:nvSpPr>
            <p:cNvPr id="544" name="Google Shape;544;p36"/>
            <p:cNvSpPr/>
            <p:nvPr/>
          </p:nvSpPr>
          <p:spPr>
            <a:xfrm>
              <a:off x="6806150" y="395925"/>
              <a:ext cx="368428" cy="865994"/>
            </a:xfrm>
            <a:custGeom>
              <a:avLst/>
              <a:gdLst/>
              <a:ahLst/>
              <a:cxnLst/>
              <a:rect l="l" t="t" r="r" b="b"/>
              <a:pathLst>
                <a:path w="13229" h="36953" extrusionOk="0">
                  <a:moveTo>
                    <a:pt x="1509" y="36953"/>
                  </a:moveTo>
                  <a:cubicBezTo>
                    <a:pt x="3457" y="34691"/>
                    <a:pt x="13450" y="29538"/>
                    <a:pt x="13198" y="23379"/>
                  </a:cubicBezTo>
                  <a:cubicBezTo>
                    <a:pt x="12947" y="17220"/>
                    <a:pt x="2200" y="3897"/>
                    <a:pt x="0" y="0"/>
                  </a:cubicBezTo>
                </a:path>
              </a:pathLst>
            </a:custGeom>
            <a:noFill/>
            <a:ln w="9525" cap="flat" cmpd="sng">
              <a:solidFill>
                <a:schemeClr val="dk2"/>
              </a:solidFill>
              <a:prstDash val="solid"/>
              <a:round/>
              <a:headEnd type="none" w="med" len="med"/>
              <a:tailEnd type="triangle" w="med" len="med"/>
            </a:ln>
          </p:spPr>
        </p:sp>
      </p:grpSp>
      <p:sp>
        <p:nvSpPr>
          <p:cNvPr id="545" name="Google Shape;545;p36"/>
          <p:cNvSpPr txBox="1"/>
          <p:nvPr/>
        </p:nvSpPr>
        <p:spPr>
          <a:xfrm>
            <a:off x="3265925" y="1457000"/>
            <a:ext cx="1178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apparent</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competition</a:t>
            </a:r>
            <a:endParaRPr sz="1000">
              <a:solidFill>
                <a:schemeClr val="dk2"/>
              </a:solidFill>
              <a:latin typeface="Roboto"/>
              <a:ea typeface="Roboto"/>
              <a:cs typeface="Roboto"/>
              <a:sym typeface="Roboto"/>
            </a:endParaRPr>
          </a:p>
        </p:txBody>
      </p:sp>
      <p:sp>
        <p:nvSpPr>
          <p:cNvPr id="546" name="Google Shape;546;p36"/>
          <p:cNvSpPr txBox="1"/>
          <p:nvPr/>
        </p:nvSpPr>
        <p:spPr>
          <a:xfrm>
            <a:off x="6162100" y="1533950"/>
            <a:ext cx="1178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omnivory</a:t>
            </a:r>
            <a:endParaRPr sz="1000">
              <a:solidFill>
                <a:schemeClr val="dk2"/>
              </a:solidFill>
              <a:latin typeface="Roboto"/>
              <a:ea typeface="Roboto"/>
              <a:cs typeface="Roboto"/>
              <a:sym typeface="Roboto"/>
            </a:endParaRPr>
          </a:p>
        </p:txBody>
      </p:sp>
      <p:sp>
        <p:nvSpPr>
          <p:cNvPr id="547" name="Google Shape;547;p36"/>
          <p:cNvSpPr txBox="1"/>
          <p:nvPr/>
        </p:nvSpPr>
        <p:spPr>
          <a:xfrm>
            <a:off x="5181725" y="1457050"/>
            <a:ext cx="1178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tri-trophic</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chain</a:t>
            </a:r>
            <a:endParaRPr sz="1000">
              <a:solidFill>
                <a:schemeClr val="dk2"/>
              </a:solidFill>
              <a:latin typeface="Roboto"/>
              <a:ea typeface="Roboto"/>
              <a:cs typeface="Roboto"/>
              <a:sym typeface="Roboto"/>
            </a:endParaRPr>
          </a:p>
        </p:txBody>
      </p:sp>
      <p:sp>
        <p:nvSpPr>
          <p:cNvPr id="548" name="Google Shape;548;p36"/>
          <p:cNvSpPr txBox="1"/>
          <p:nvPr/>
        </p:nvSpPr>
        <p:spPr>
          <a:xfrm>
            <a:off x="4289525" y="1457050"/>
            <a:ext cx="1178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exploitative</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competition</a:t>
            </a:r>
            <a:endParaRPr sz="1000">
              <a:solidFill>
                <a:schemeClr val="dk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52"/>
        <p:cNvGrpSpPr/>
        <p:nvPr/>
      </p:nvGrpSpPr>
      <p:grpSpPr>
        <a:xfrm>
          <a:off x="0" y="0"/>
          <a:ext cx="0" cy="0"/>
          <a:chOff x="0" y="0"/>
          <a:chExt cx="0" cy="0"/>
        </a:xfrm>
      </p:grpSpPr>
      <p:pic>
        <p:nvPicPr>
          <p:cNvPr id="553" name="Google Shape;553;p37"/>
          <p:cNvPicPr preferRelativeResize="0"/>
          <p:nvPr/>
        </p:nvPicPr>
        <p:blipFill>
          <a:blip r:embed="rId3">
            <a:alphaModFix/>
          </a:blip>
          <a:stretch>
            <a:fillRect/>
          </a:stretch>
        </p:blipFill>
        <p:spPr>
          <a:xfrm>
            <a:off x="152400" y="152400"/>
            <a:ext cx="3333750" cy="2724150"/>
          </a:xfrm>
          <a:prstGeom prst="rect">
            <a:avLst/>
          </a:prstGeom>
          <a:noFill/>
          <a:ln>
            <a:noFill/>
          </a:ln>
        </p:spPr>
      </p:pic>
      <p:pic>
        <p:nvPicPr>
          <p:cNvPr id="554" name="Google Shape;554;p37"/>
          <p:cNvPicPr preferRelativeResize="0"/>
          <p:nvPr/>
        </p:nvPicPr>
        <p:blipFill>
          <a:blip r:embed="rId4">
            <a:alphaModFix/>
          </a:blip>
          <a:stretch>
            <a:fillRect/>
          </a:stretch>
        </p:blipFill>
        <p:spPr>
          <a:xfrm>
            <a:off x="3638550" y="152400"/>
            <a:ext cx="2505075" cy="1504950"/>
          </a:xfrm>
          <a:prstGeom prst="rect">
            <a:avLst/>
          </a:prstGeom>
          <a:noFill/>
          <a:ln>
            <a:noFill/>
          </a:ln>
        </p:spPr>
      </p:pic>
      <p:pic>
        <p:nvPicPr>
          <p:cNvPr id="555" name="Google Shape;555;p37"/>
          <p:cNvPicPr preferRelativeResize="0"/>
          <p:nvPr/>
        </p:nvPicPr>
        <p:blipFill>
          <a:blip r:embed="rId5">
            <a:alphaModFix/>
          </a:blip>
          <a:stretch>
            <a:fillRect/>
          </a:stretch>
        </p:blipFill>
        <p:spPr>
          <a:xfrm>
            <a:off x="152400" y="3028950"/>
            <a:ext cx="3052234" cy="1962150"/>
          </a:xfrm>
          <a:prstGeom prst="rect">
            <a:avLst/>
          </a:prstGeom>
          <a:noFill/>
          <a:ln>
            <a:noFill/>
          </a:ln>
        </p:spPr>
      </p:pic>
      <p:pic>
        <p:nvPicPr>
          <p:cNvPr id="556" name="Google Shape;556;p37"/>
          <p:cNvPicPr preferRelativeResize="0"/>
          <p:nvPr/>
        </p:nvPicPr>
        <p:blipFill>
          <a:blip r:embed="rId6">
            <a:alphaModFix/>
          </a:blip>
          <a:stretch>
            <a:fillRect/>
          </a:stretch>
        </p:blipFill>
        <p:spPr>
          <a:xfrm>
            <a:off x="3638550" y="1809750"/>
            <a:ext cx="3333750" cy="2705100"/>
          </a:xfrm>
          <a:prstGeom prst="rect">
            <a:avLst/>
          </a:prstGeom>
          <a:noFill/>
          <a:ln>
            <a:noFill/>
          </a:ln>
        </p:spPr>
      </p:pic>
      <p:pic>
        <p:nvPicPr>
          <p:cNvPr id="557" name="Google Shape;557;p37"/>
          <p:cNvPicPr preferRelativeResize="0"/>
          <p:nvPr/>
        </p:nvPicPr>
        <p:blipFill>
          <a:blip r:embed="rId7">
            <a:alphaModFix/>
          </a:blip>
          <a:stretch>
            <a:fillRect/>
          </a:stretch>
        </p:blipFill>
        <p:spPr>
          <a:xfrm>
            <a:off x="6759963" y="152388"/>
            <a:ext cx="2257425" cy="1838325"/>
          </a:xfrm>
          <a:prstGeom prst="rect">
            <a:avLst/>
          </a:prstGeom>
          <a:noFill/>
          <a:ln>
            <a:noFill/>
          </a:ln>
        </p:spPr>
      </p:pic>
      <p:pic>
        <p:nvPicPr>
          <p:cNvPr id="558" name="Google Shape;558;p37"/>
          <p:cNvPicPr preferRelativeResize="0"/>
          <p:nvPr/>
        </p:nvPicPr>
        <p:blipFill>
          <a:blip r:embed="rId8">
            <a:alphaModFix/>
          </a:blip>
          <a:stretch>
            <a:fillRect/>
          </a:stretch>
        </p:blipFill>
        <p:spPr>
          <a:xfrm>
            <a:off x="5810250" y="4362450"/>
            <a:ext cx="3333750" cy="781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Separate study, but they’re clearly linked</a:t>
            </a:r>
            <a:endParaRPr/>
          </a:p>
        </p:txBody>
      </p:sp>
      <p:sp>
        <p:nvSpPr>
          <p:cNvPr id="101" name="Google Shape;101;p15"/>
          <p:cNvSpPr txBox="1">
            <a:spLocks noGrp="1"/>
          </p:cNvSpPr>
          <p:nvPr>
            <p:ph type="body" idx="4294967295"/>
          </p:nvPr>
        </p:nvSpPr>
        <p:spPr>
          <a:xfrm>
            <a:off x="4832400" y="1505700"/>
            <a:ext cx="3999900" cy="1021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Rationale</a:t>
            </a:r>
            <a:endParaRPr b="1"/>
          </a:p>
          <a:p>
            <a:pPr marL="457200" lvl="0" indent="-311150" algn="l" rtl="0">
              <a:spcBef>
                <a:spcPts val="1200"/>
              </a:spcBef>
              <a:spcAft>
                <a:spcPts val="0"/>
              </a:spcAft>
              <a:buSzPts val="1300"/>
              <a:buChar char="●"/>
            </a:pPr>
            <a:r>
              <a:rPr lang="en"/>
              <a:t>environment and biodiversity are continuous, rather than discrete</a:t>
            </a:r>
            <a:endParaRPr/>
          </a:p>
        </p:txBody>
      </p:sp>
      <p:pic>
        <p:nvPicPr>
          <p:cNvPr id="102" name="Google Shape;102;p15"/>
          <p:cNvPicPr preferRelativeResize="0"/>
          <p:nvPr/>
        </p:nvPicPr>
        <p:blipFill>
          <a:blip r:embed="rId3">
            <a:alphaModFix/>
          </a:blip>
          <a:stretch>
            <a:fillRect/>
          </a:stretch>
        </p:blipFill>
        <p:spPr>
          <a:xfrm>
            <a:off x="311725" y="1699675"/>
            <a:ext cx="4260275" cy="2529526"/>
          </a:xfrm>
          <a:prstGeom prst="rect">
            <a:avLst/>
          </a:prstGeom>
          <a:noFill/>
          <a:ln w="19050" cap="flat" cmpd="sng">
            <a:solidFill>
              <a:schemeClr val="dk2"/>
            </a:solidFill>
            <a:prstDash val="solid"/>
            <a:round/>
            <a:headEnd type="none" w="sm" len="sm"/>
            <a:tailEnd type="none" w="sm" len="sm"/>
          </a:ln>
        </p:spPr>
      </p:pic>
      <p:pic>
        <p:nvPicPr>
          <p:cNvPr id="103" name="Google Shape;103;p15"/>
          <p:cNvPicPr preferRelativeResize="0"/>
          <p:nvPr/>
        </p:nvPicPr>
        <p:blipFill rotWithShape="1">
          <a:blip r:embed="rId4">
            <a:alphaModFix/>
          </a:blip>
          <a:srcRect l="8625" t="58288" r="2730" b="10955"/>
          <a:stretch/>
        </p:blipFill>
        <p:spPr>
          <a:xfrm flipH="1">
            <a:off x="4832400" y="2527388"/>
            <a:ext cx="2468880" cy="685800"/>
          </a:xfrm>
          <a:prstGeom prst="rect">
            <a:avLst/>
          </a:prstGeom>
          <a:noFill/>
          <a:ln w="19050" cap="flat" cmpd="sng">
            <a:solidFill>
              <a:schemeClr val="dk2"/>
            </a:solidFill>
            <a:prstDash val="solid"/>
            <a:round/>
            <a:headEnd type="none" w="sm" len="sm"/>
            <a:tailEnd type="none" w="sm" len="sm"/>
          </a:ln>
        </p:spPr>
      </p:pic>
      <p:pic>
        <p:nvPicPr>
          <p:cNvPr id="104" name="Google Shape;104;p15"/>
          <p:cNvPicPr preferRelativeResize="0"/>
          <p:nvPr/>
        </p:nvPicPr>
        <p:blipFill rotWithShape="1">
          <a:blip r:embed="rId4">
            <a:alphaModFix/>
          </a:blip>
          <a:srcRect l="9471" t="7487" r="2908" b="61799"/>
          <a:stretch/>
        </p:blipFill>
        <p:spPr>
          <a:xfrm flipH="1">
            <a:off x="6363450" y="3289388"/>
            <a:ext cx="2468880" cy="685800"/>
          </a:xfrm>
          <a:prstGeom prst="rect">
            <a:avLst/>
          </a:prstGeom>
          <a:noFill/>
          <a:ln w="19050" cap="flat" cmpd="sng">
            <a:solidFill>
              <a:schemeClr val="dk2"/>
            </a:solidFill>
            <a:prstDash val="solid"/>
            <a:round/>
            <a:headEnd type="none" w="sm" len="sm"/>
            <a:tailEnd type="none" w="sm" len="sm"/>
          </a:ln>
        </p:spPr>
      </p:pic>
      <p:sp>
        <p:nvSpPr>
          <p:cNvPr id="105" name="Google Shape;105;p15"/>
          <p:cNvSpPr txBox="1">
            <a:spLocks noGrp="1"/>
          </p:cNvSpPr>
          <p:nvPr>
            <p:ph type="body" idx="4294967295"/>
          </p:nvPr>
        </p:nvSpPr>
        <p:spPr>
          <a:xfrm>
            <a:off x="4832400" y="3619900"/>
            <a:ext cx="3999900" cy="131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Mechanisms</a:t>
            </a:r>
            <a:endParaRPr b="1"/>
          </a:p>
          <a:p>
            <a:pPr marL="457200" lvl="0" indent="-311150" algn="l" rtl="0">
              <a:spcBef>
                <a:spcPts val="1200"/>
              </a:spcBef>
              <a:spcAft>
                <a:spcPts val="0"/>
              </a:spcAft>
              <a:buSzPts val="1300"/>
              <a:buChar char="●"/>
            </a:pPr>
            <a:r>
              <a:rPr lang="en"/>
              <a:t>trophic interactions</a:t>
            </a:r>
            <a:endParaRPr/>
          </a:p>
          <a:p>
            <a:pPr marL="457200" lvl="0" indent="-311150" algn="l" rtl="0">
              <a:spcBef>
                <a:spcPts val="0"/>
              </a:spcBef>
              <a:spcAft>
                <a:spcPts val="0"/>
              </a:spcAft>
              <a:buSzPts val="1300"/>
              <a:buChar char="●"/>
            </a:pPr>
            <a:r>
              <a:rPr lang="en"/>
              <a:t>species co-occurrence</a:t>
            </a:r>
            <a:endParaRPr/>
          </a:p>
          <a:p>
            <a:pPr marL="457200" lvl="0" indent="-311150" algn="l" rtl="0">
              <a:spcBef>
                <a:spcPts val="0"/>
              </a:spcBef>
              <a:spcAft>
                <a:spcPts val="0"/>
              </a:spcAft>
              <a:buSzPts val="1300"/>
              <a:buChar char="●"/>
            </a:pPr>
            <a:r>
              <a:rPr lang="en"/>
              <a:t>life-history interactions (e.g. natal sites)</a:t>
            </a:r>
            <a:endParaRPr/>
          </a:p>
        </p:txBody>
      </p:sp>
      <p:sp>
        <p:nvSpPr>
          <p:cNvPr id="106" name="Google Shape;106;p15"/>
          <p:cNvSpPr txBox="1"/>
          <p:nvPr/>
        </p:nvSpPr>
        <p:spPr>
          <a:xfrm>
            <a:off x="311725" y="4229200"/>
            <a:ext cx="426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Roboto"/>
                <a:ea typeface="Roboto"/>
                <a:cs typeface="Roboto"/>
                <a:sym typeface="Roboto"/>
              </a:rPr>
              <a:t>J. Sewell (2014), </a:t>
            </a:r>
            <a:r>
              <a:rPr lang="en" sz="1000" i="1">
                <a:solidFill>
                  <a:schemeClr val="dk2"/>
                </a:solidFill>
                <a:latin typeface="Roboto"/>
                <a:ea typeface="Roboto"/>
                <a:cs typeface="Roboto"/>
                <a:sym typeface="Roboto"/>
              </a:rPr>
              <a:t>Marine Biological Association</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 does not depict the GoM nearshore</a:t>
            </a:r>
            <a:endParaRPr sz="1000">
              <a:solidFill>
                <a:schemeClr val="dk2"/>
              </a:solidFill>
              <a:latin typeface="Roboto"/>
              <a:ea typeface="Roboto"/>
              <a:cs typeface="Roboto"/>
              <a:sym typeface="Roboto"/>
            </a:endParaRPr>
          </a:p>
        </p:txBody>
      </p:sp>
      <p:sp>
        <p:nvSpPr>
          <p:cNvPr id="107" name="Google Shape;107;p15"/>
          <p:cNvSpPr txBox="1"/>
          <p:nvPr/>
        </p:nvSpPr>
        <p:spPr>
          <a:xfrm>
            <a:off x="311725" y="4614700"/>
            <a:ext cx="426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Roboto"/>
                <a:ea typeface="Roboto"/>
                <a:cs typeface="Roboto"/>
                <a:sym typeface="Roboto"/>
              </a:rPr>
              <a:t>Von Maltitz et al. (2013), </a:t>
            </a:r>
            <a:r>
              <a:rPr lang="en" sz="1000" i="1">
                <a:solidFill>
                  <a:schemeClr val="dk2"/>
                </a:solidFill>
                <a:latin typeface="Roboto"/>
                <a:ea typeface="Roboto"/>
                <a:cs typeface="Roboto"/>
                <a:sym typeface="Roboto"/>
              </a:rPr>
              <a:t>Assessing Sustainability</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 does not depict GoM nearshore species distributions</a:t>
            </a:r>
            <a:endParaRPr sz="1000">
              <a:solidFill>
                <a:schemeClr val="dk2"/>
              </a:solidFill>
              <a:latin typeface="Roboto"/>
              <a:ea typeface="Roboto"/>
              <a:cs typeface="Roboto"/>
              <a:sym typeface="Roboto"/>
            </a:endParaRPr>
          </a:p>
        </p:txBody>
      </p:sp>
      <p:sp>
        <p:nvSpPr>
          <p:cNvPr id="108" name="Google Shape;108;p15"/>
          <p:cNvSpPr txBox="1"/>
          <p:nvPr/>
        </p:nvSpPr>
        <p:spPr>
          <a:xfrm>
            <a:off x="4832400" y="3165275"/>
            <a:ext cx="1357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Roboto"/>
                <a:ea typeface="Roboto"/>
                <a:cs typeface="Roboto"/>
                <a:sym typeface="Roboto"/>
              </a:rPr>
              <a:t>mostly separate</a:t>
            </a:r>
            <a:endParaRPr sz="1000">
              <a:solidFill>
                <a:schemeClr val="dk2"/>
              </a:solidFill>
              <a:latin typeface="Roboto"/>
              <a:ea typeface="Roboto"/>
              <a:cs typeface="Roboto"/>
              <a:sym typeface="Roboto"/>
            </a:endParaRPr>
          </a:p>
        </p:txBody>
      </p:sp>
      <p:sp>
        <p:nvSpPr>
          <p:cNvPr id="109" name="Google Shape;109;p15"/>
          <p:cNvSpPr txBox="1"/>
          <p:nvPr/>
        </p:nvSpPr>
        <p:spPr>
          <a:xfrm>
            <a:off x="7474825" y="3006575"/>
            <a:ext cx="13575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solidFill>
                  <a:schemeClr val="dk2"/>
                </a:solidFill>
                <a:latin typeface="Roboto"/>
                <a:ea typeface="Roboto"/>
                <a:cs typeface="Roboto"/>
                <a:sym typeface="Roboto"/>
              </a:rPr>
              <a:t>high overlap</a:t>
            </a:r>
            <a:endParaRPr sz="1000">
              <a:solidFill>
                <a:schemeClr val="dk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childTnLst>
                                </p:cTn>
                              </p:par>
                              <p:par>
                                <p:cTn id="13" presetID="10" presetClass="entr" presetSubtype="0" fill="hold" nodeType="with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1000"/>
                                        <p:tgtEl>
                                          <p:spTgt spid="10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1000"/>
                                        <p:tgtEl>
                                          <p:spTgt spid="103"/>
                                        </p:tgtEl>
                                      </p:cBhvr>
                                    </p:animEffect>
                                  </p:childTnLst>
                                </p:cTn>
                              </p:par>
                              <p:par>
                                <p:cTn id="21" presetID="10" presetClass="entr" presetSubtype="0"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1000"/>
                                        <p:tgtEl>
                                          <p:spTgt spid="108"/>
                                        </p:tgtEl>
                                      </p:cBhvr>
                                    </p:animEffect>
                                  </p:childTnLst>
                                </p:cTn>
                              </p:par>
                              <p:par>
                                <p:cTn id="24" presetID="10" presetClass="entr" presetSubtype="0" fill="hold" nodeType="with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fade">
                                      <p:cBhvr>
                                        <p:cTn id="26" dur="1000"/>
                                        <p:tgtEl>
                                          <p:spTgt spid="109"/>
                                        </p:tgtEl>
                                      </p:cBhvr>
                                    </p:animEffect>
                                  </p:childTnLst>
                                </p:cTn>
                              </p:par>
                              <p:par>
                                <p:cTn id="27" presetID="10" presetClass="entr" presetSubtype="0" fill="hold" nodeType="with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1000"/>
                                        <p:tgtEl>
                                          <p:spTgt spid="104"/>
                                        </p:tgtEl>
                                      </p:cBhvr>
                                    </p:animEffect>
                                  </p:childTnLst>
                                </p:cTn>
                              </p:par>
                              <p:par>
                                <p:cTn id="30" presetID="10" presetClass="entr" presetSubtype="0" fill="hold" nodeType="with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fade">
                                      <p:cBhvr>
                                        <p:cTn id="32" dur="1000"/>
                                        <p:tgtEl>
                                          <p:spTgt spid="1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descr="4376314941_22d86fb6d0_b.jpg"/>
          <p:cNvPicPr preferRelativeResize="0"/>
          <p:nvPr/>
        </p:nvPicPr>
        <p:blipFill rotWithShape="1">
          <a:blip r:embed="rId3">
            <a:alphaModFix/>
          </a:blip>
          <a:srcRect/>
          <a:stretch/>
        </p:blipFill>
        <p:spPr>
          <a:xfrm>
            <a:off x="368550" y="1724158"/>
            <a:ext cx="3886200" cy="2581547"/>
          </a:xfrm>
          <a:prstGeom prst="rect">
            <a:avLst/>
          </a:prstGeom>
          <a:noFill/>
          <a:ln w="19050" cap="flat" cmpd="sng">
            <a:solidFill>
              <a:schemeClr val="dk2"/>
            </a:solidFill>
            <a:prstDash val="solid"/>
            <a:round/>
            <a:headEnd type="none" w="sm" len="sm"/>
            <a:tailEnd type="none" w="sm" len="sm"/>
          </a:ln>
        </p:spPr>
      </p:pic>
      <p:sp>
        <p:nvSpPr>
          <p:cNvPr id="115" name="Google Shape;115;p1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How do cross-habitat links alter food web structure?</a:t>
            </a:r>
            <a:endParaRPr/>
          </a:p>
        </p:txBody>
      </p:sp>
      <p:grpSp>
        <p:nvGrpSpPr>
          <p:cNvPr id="116" name="Google Shape;116;p16"/>
          <p:cNvGrpSpPr/>
          <p:nvPr/>
        </p:nvGrpSpPr>
        <p:grpSpPr>
          <a:xfrm>
            <a:off x="1485881" y="3288780"/>
            <a:ext cx="1637700" cy="820983"/>
            <a:chOff x="1485881" y="3288780"/>
            <a:chExt cx="1637700" cy="820983"/>
          </a:xfrm>
        </p:grpSpPr>
        <p:cxnSp>
          <p:nvCxnSpPr>
            <p:cNvPr id="117" name="Google Shape;117;p16"/>
            <p:cNvCxnSpPr>
              <a:stCxn id="118" idx="1"/>
              <a:endCxn id="119" idx="0"/>
            </p:cNvCxnSpPr>
            <p:nvPr/>
          </p:nvCxnSpPr>
          <p:spPr>
            <a:xfrm rot="5400000">
              <a:off x="2302504" y="3139230"/>
              <a:ext cx="194100" cy="493200"/>
            </a:xfrm>
            <a:prstGeom prst="curvedConnector3">
              <a:avLst>
                <a:gd name="adj1" fmla="val -144818"/>
              </a:avLst>
            </a:prstGeom>
            <a:noFill/>
            <a:ln w="19050" cap="flat" cmpd="sng">
              <a:solidFill>
                <a:srgbClr val="FFE599"/>
              </a:solidFill>
              <a:prstDash val="solid"/>
              <a:round/>
              <a:headEnd type="none" w="sm" len="sm"/>
              <a:tailEnd type="stealth" w="med" len="med"/>
            </a:ln>
            <a:effectLst>
              <a:outerShdw blurRad="40000" dist="20000" dir="5400000" rotWithShape="0">
                <a:srgbClr val="000000">
                  <a:alpha val="37250"/>
                </a:srgbClr>
              </a:outerShdw>
            </a:effectLst>
          </p:spPr>
        </p:cxnSp>
        <p:cxnSp>
          <p:nvCxnSpPr>
            <p:cNvPr id="120" name="Google Shape;120;p16"/>
            <p:cNvCxnSpPr>
              <a:stCxn id="119" idx="1"/>
              <a:endCxn id="121" idx="0"/>
            </p:cNvCxnSpPr>
            <p:nvPr/>
          </p:nvCxnSpPr>
          <p:spPr>
            <a:xfrm rot="5400000">
              <a:off x="1555773" y="3456051"/>
              <a:ext cx="290700" cy="430200"/>
            </a:xfrm>
            <a:prstGeom prst="curvedConnector3">
              <a:avLst>
                <a:gd name="adj1" fmla="val -96695"/>
              </a:avLst>
            </a:prstGeom>
            <a:noFill/>
            <a:ln w="19050" cap="flat" cmpd="sng">
              <a:solidFill>
                <a:srgbClr val="9FC5E8"/>
              </a:solidFill>
              <a:prstDash val="solid"/>
              <a:round/>
              <a:headEnd type="none" w="sm" len="sm"/>
              <a:tailEnd type="stealth" w="med" len="med"/>
            </a:ln>
            <a:effectLst>
              <a:outerShdw blurRad="40000" dist="20000" dir="5400000" rotWithShape="0">
                <a:srgbClr val="000000">
                  <a:alpha val="37250"/>
                </a:srgbClr>
              </a:outerShdw>
            </a:effectLst>
          </p:spPr>
        </p:cxnSp>
        <p:cxnSp>
          <p:nvCxnSpPr>
            <p:cNvPr id="122" name="Google Shape;122;p16"/>
            <p:cNvCxnSpPr>
              <a:stCxn id="121" idx="4"/>
              <a:endCxn id="119" idx="4"/>
            </p:cNvCxnSpPr>
            <p:nvPr/>
          </p:nvCxnSpPr>
          <p:spPr>
            <a:xfrm rot="-5400000">
              <a:off x="1652681" y="3609363"/>
              <a:ext cx="333600" cy="667200"/>
            </a:xfrm>
            <a:prstGeom prst="curvedConnector3">
              <a:avLst>
                <a:gd name="adj1" fmla="val -48138"/>
              </a:avLst>
            </a:prstGeom>
            <a:noFill/>
            <a:ln w="19050" cap="flat" cmpd="sng">
              <a:solidFill>
                <a:srgbClr val="EA9999"/>
              </a:solidFill>
              <a:prstDash val="dash"/>
              <a:round/>
              <a:headEnd type="none" w="sm" len="sm"/>
              <a:tailEnd type="stealth" w="med" len="med"/>
            </a:ln>
            <a:effectLst>
              <a:outerShdw blurRad="40000" dist="20000" dir="5400000" rotWithShape="0">
                <a:srgbClr val="000000">
                  <a:alpha val="37250"/>
                </a:srgbClr>
              </a:outerShdw>
            </a:effectLst>
          </p:spPr>
        </p:cxnSp>
        <p:cxnSp>
          <p:nvCxnSpPr>
            <p:cNvPr id="123" name="Google Shape;123;p16"/>
            <p:cNvCxnSpPr>
              <a:stCxn id="121" idx="4"/>
              <a:endCxn id="118" idx="4"/>
            </p:cNvCxnSpPr>
            <p:nvPr/>
          </p:nvCxnSpPr>
          <p:spPr>
            <a:xfrm rot="-5400000">
              <a:off x="2019431" y="3005613"/>
              <a:ext cx="570600" cy="1637700"/>
            </a:xfrm>
            <a:prstGeom prst="curvedConnector3">
              <a:avLst>
                <a:gd name="adj1" fmla="val -26492"/>
              </a:avLst>
            </a:prstGeom>
            <a:noFill/>
            <a:ln w="19050" cap="flat" cmpd="sng">
              <a:solidFill>
                <a:srgbClr val="EA9999"/>
              </a:solidFill>
              <a:prstDash val="solid"/>
              <a:round/>
              <a:headEnd type="none" w="sm" len="sm"/>
              <a:tailEnd type="stealth" w="med" len="med"/>
            </a:ln>
            <a:effectLst>
              <a:outerShdw blurRad="40000" dist="20000" dir="5400000" rotWithShape="0">
                <a:srgbClr val="000000">
                  <a:alpha val="37250"/>
                </a:srgbClr>
              </a:outerShdw>
            </a:effectLst>
          </p:spPr>
        </p:cxnSp>
      </p:grpSp>
      <p:sp>
        <p:nvSpPr>
          <p:cNvPr id="124" name="Google Shape;124;p16"/>
          <p:cNvSpPr txBox="1"/>
          <p:nvPr/>
        </p:nvSpPr>
        <p:spPr>
          <a:xfrm>
            <a:off x="340200" y="1724150"/>
            <a:ext cx="3942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Roboto"/>
                <a:ea typeface="Roboto"/>
                <a:cs typeface="Roboto"/>
                <a:sym typeface="Roboto"/>
              </a:rPr>
              <a:t>Image: Jeremy D’Entremont (flickr)</a:t>
            </a:r>
            <a:endParaRPr sz="1000">
              <a:solidFill>
                <a:schemeClr val="dk2"/>
              </a:solidFill>
              <a:latin typeface="Roboto"/>
              <a:ea typeface="Roboto"/>
              <a:cs typeface="Roboto"/>
              <a:sym typeface="Roboto"/>
            </a:endParaRPr>
          </a:p>
        </p:txBody>
      </p:sp>
      <p:pic>
        <p:nvPicPr>
          <p:cNvPr id="125" name="Google Shape;125;p16" descr="Screen Shot 2016-06-16 at 8.27.13 PM.jpg"/>
          <p:cNvPicPr preferRelativeResize="0"/>
          <p:nvPr/>
        </p:nvPicPr>
        <p:blipFill rotWithShape="1">
          <a:blip r:embed="rId4">
            <a:alphaModFix/>
          </a:blip>
          <a:srcRect/>
          <a:stretch/>
        </p:blipFill>
        <p:spPr>
          <a:xfrm>
            <a:off x="5646750" y="1380200"/>
            <a:ext cx="2325609" cy="3191224"/>
          </a:xfrm>
          <a:prstGeom prst="rect">
            <a:avLst/>
          </a:prstGeom>
          <a:noFill/>
          <a:ln w="19050" cap="flat" cmpd="sng">
            <a:solidFill>
              <a:schemeClr val="dk2"/>
            </a:solidFill>
            <a:prstDash val="solid"/>
            <a:round/>
            <a:headEnd type="none" w="sm" len="sm"/>
            <a:tailEnd type="none" w="sm" len="sm"/>
          </a:ln>
        </p:spPr>
      </p:pic>
      <p:sp>
        <p:nvSpPr>
          <p:cNvPr id="126" name="Google Shape;126;p16"/>
          <p:cNvSpPr txBox="1"/>
          <p:nvPr/>
        </p:nvSpPr>
        <p:spPr>
          <a:xfrm>
            <a:off x="5646750" y="4571438"/>
            <a:ext cx="2325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Roboto"/>
                <a:ea typeface="Roboto"/>
                <a:cs typeface="Roboto"/>
                <a:sym typeface="Roboto"/>
              </a:rPr>
              <a:t>Fig. 4 in Ellis et al. (2007), </a:t>
            </a:r>
            <a:r>
              <a:rPr lang="en" sz="1000" i="1">
                <a:solidFill>
                  <a:schemeClr val="dk2"/>
                </a:solidFill>
                <a:latin typeface="Roboto"/>
                <a:ea typeface="Roboto"/>
                <a:cs typeface="Roboto"/>
                <a:sym typeface="Roboto"/>
              </a:rPr>
              <a:t>Ecology</a:t>
            </a:r>
            <a:endParaRPr sz="1000">
              <a:solidFill>
                <a:schemeClr val="dk2"/>
              </a:solidFill>
              <a:latin typeface="Roboto"/>
              <a:ea typeface="Roboto"/>
              <a:cs typeface="Roboto"/>
              <a:sym typeface="Roboto"/>
            </a:endParaRPr>
          </a:p>
        </p:txBody>
      </p:sp>
      <p:grpSp>
        <p:nvGrpSpPr>
          <p:cNvPr id="127" name="Google Shape;127;p16"/>
          <p:cNvGrpSpPr/>
          <p:nvPr/>
        </p:nvGrpSpPr>
        <p:grpSpPr>
          <a:xfrm>
            <a:off x="292350" y="2952713"/>
            <a:ext cx="3506375" cy="1183238"/>
            <a:chOff x="292350" y="2952713"/>
            <a:chExt cx="3506375" cy="1183238"/>
          </a:xfrm>
        </p:grpSpPr>
        <p:sp>
          <p:nvSpPr>
            <p:cNvPr id="118" name="Google Shape;118;p16"/>
            <p:cNvSpPr/>
            <p:nvPr/>
          </p:nvSpPr>
          <p:spPr>
            <a:xfrm>
              <a:off x="2448407" y="3245812"/>
              <a:ext cx="1350300" cy="293400"/>
            </a:xfrm>
            <a:prstGeom prst="ellipse">
              <a:avLst/>
            </a:prstGeom>
            <a:noFill/>
            <a:ln w="19050" cap="flat" cmpd="sng">
              <a:solidFill>
                <a:srgbClr val="FFE599"/>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9" name="Google Shape;119;p16"/>
            <p:cNvSpPr/>
            <p:nvPr/>
          </p:nvSpPr>
          <p:spPr>
            <a:xfrm>
              <a:off x="1818118" y="3482833"/>
              <a:ext cx="669900" cy="293400"/>
            </a:xfrm>
            <a:prstGeom prst="ellipse">
              <a:avLst/>
            </a:prstGeom>
            <a:noFill/>
            <a:ln w="19050" cap="flat" cmpd="sng">
              <a:solidFill>
                <a:srgbClr val="9FC5E8"/>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1" name="Google Shape;121;p16"/>
            <p:cNvSpPr/>
            <p:nvPr/>
          </p:nvSpPr>
          <p:spPr>
            <a:xfrm>
              <a:off x="1150931" y="3816363"/>
              <a:ext cx="669900" cy="293400"/>
            </a:xfrm>
            <a:prstGeom prst="ellipse">
              <a:avLst/>
            </a:prstGeom>
            <a:noFill/>
            <a:ln w="19050" cap="flat" cmpd="sng">
              <a:solidFill>
                <a:srgbClr val="EA9999"/>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8" name="Google Shape;128;p16"/>
            <p:cNvSpPr txBox="1"/>
            <p:nvPr/>
          </p:nvSpPr>
          <p:spPr>
            <a:xfrm>
              <a:off x="2488025" y="2952713"/>
              <a:ext cx="1310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FFE599"/>
                  </a:solidFill>
                  <a:latin typeface="Roboto"/>
                  <a:ea typeface="Roboto"/>
                  <a:cs typeface="Roboto"/>
                  <a:sym typeface="Roboto"/>
                </a:rPr>
                <a:t>terrestrial</a:t>
              </a:r>
              <a:endParaRPr sz="1200" b="1">
                <a:solidFill>
                  <a:srgbClr val="FFE599"/>
                </a:solidFill>
                <a:latin typeface="Roboto"/>
                <a:ea typeface="Roboto"/>
                <a:cs typeface="Roboto"/>
                <a:sym typeface="Roboto"/>
              </a:endParaRPr>
            </a:p>
          </p:txBody>
        </p:sp>
        <p:sp>
          <p:nvSpPr>
            <p:cNvPr id="129" name="Google Shape;129;p16"/>
            <p:cNvSpPr txBox="1"/>
            <p:nvPr/>
          </p:nvSpPr>
          <p:spPr>
            <a:xfrm>
              <a:off x="1916225" y="3696325"/>
              <a:ext cx="1310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9FC5E8"/>
                  </a:solidFill>
                  <a:latin typeface="Roboto"/>
                  <a:ea typeface="Roboto"/>
                  <a:cs typeface="Roboto"/>
                  <a:sym typeface="Roboto"/>
                </a:rPr>
                <a:t>intertidal</a:t>
              </a:r>
              <a:endParaRPr sz="1200" b="1">
                <a:solidFill>
                  <a:srgbClr val="9FC5E8"/>
                </a:solidFill>
                <a:latin typeface="Roboto"/>
                <a:ea typeface="Roboto"/>
                <a:cs typeface="Roboto"/>
                <a:sym typeface="Roboto"/>
              </a:endParaRPr>
            </a:p>
          </p:txBody>
        </p:sp>
        <p:sp>
          <p:nvSpPr>
            <p:cNvPr id="130" name="Google Shape;130;p16"/>
            <p:cNvSpPr txBox="1"/>
            <p:nvPr/>
          </p:nvSpPr>
          <p:spPr>
            <a:xfrm>
              <a:off x="292350" y="3766650"/>
              <a:ext cx="1056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EA9999"/>
                  </a:solidFill>
                  <a:latin typeface="Roboto"/>
                  <a:ea typeface="Roboto"/>
                  <a:cs typeface="Roboto"/>
                  <a:sym typeface="Roboto"/>
                </a:rPr>
                <a:t>subtidal</a:t>
              </a:r>
              <a:endParaRPr sz="1200" b="1">
                <a:solidFill>
                  <a:srgbClr val="EA9999"/>
                </a:solidFill>
                <a:latin typeface="Roboto"/>
                <a:ea typeface="Roboto"/>
                <a:cs typeface="Roboto"/>
                <a:sym typeface="Roboto"/>
              </a:endParaRPr>
            </a:p>
          </p:txBody>
        </p:sp>
      </p:grpSp>
      <p:grpSp>
        <p:nvGrpSpPr>
          <p:cNvPr id="131" name="Google Shape;131;p16"/>
          <p:cNvGrpSpPr/>
          <p:nvPr/>
        </p:nvGrpSpPr>
        <p:grpSpPr>
          <a:xfrm>
            <a:off x="1763825" y="1967438"/>
            <a:ext cx="4855500" cy="2214888"/>
            <a:chOff x="1763825" y="1967438"/>
            <a:chExt cx="4855500" cy="2214888"/>
          </a:xfrm>
        </p:grpSpPr>
        <p:cxnSp>
          <p:nvCxnSpPr>
            <p:cNvPr id="132" name="Google Shape;132;p16"/>
            <p:cNvCxnSpPr/>
            <p:nvPr/>
          </p:nvCxnSpPr>
          <p:spPr>
            <a:xfrm rot="10800000" flipH="1">
              <a:off x="3593000" y="1967438"/>
              <a:ext cx="2682000" cy="1323000"/>
            </a:xfrm>
            <a:prstGeom prst="straightConnector1">
              <a:avLst/>
            </a:prstGeom>
            <a:noFill/>
            <a:ln w="28575" cap="flat" cmpd="sng">
              <a:solidFill>
                <a:srgbClr val="FFE599"/>
              </a:solidFill>
              <a:prstDash val="solid"/>
              <a:round/>
              <a:headEnd type="none" w="med" len="med"/>
              <a:tailEnd type="triangle" w="med" len="med"/>
            </a:ln>
          </p:spPr>
        </p:cxnSp>
        <p:cxnSp>
          <p:nvCxnSpPr>
            <p:cNvPr id="133" name="Google Shape;133;p16"/>
            <p:cNvCxnSpPr/>
            <p:nvPr/>
          </p:nvCxnSpPr>
          <p:spPr>
            <a:xfrm>
              <a:off x="2495375" y="3620125"/>
              <a:ext cx="3705600" cy="562200"/>
            </a:xfrm>
            <a:prstGeom prst="straightConnector1">
              <a:avLst/>
            </a:prstGeom>
            <a:noFill/>
            <a:ln w="28575" cap="flat" cmpd="sng">
              <a:solidFill>
                <a:srgbClr val="9FC5E8"/>
              </a:solidFill>
              <a:prstDash val="solid"/>
              <a:round/>
              <a:headEnd type="none" w="med" len="med"/>
              <a:tailEnd type="triangle" w="med" len="med"/>
            </a:ln>
          </p:spPr>
        </p:cxnSp>
        <p:cxnSp>
          <p:nvCxnSpPr>
            <p:cNvPr id="134" name="Google Shape;134;p16"/>
            <p:cNvCxnSpPr/>
            <p:nvPr/>
          </p:nvCxnSpPr>
          <p:spPr>
            <a:xfrm rot="10800000" flipH="1">
              <a:off x="1763825" y="2988775"/>
              <a:ext cx="4855500" cy="892200"/>
            </a:xfrm>
            <a:prstGeom prst="straightConnector1">
              <a:avLst/>
            </a:prstGeom>
            <a:noFill/>
            <a:ln w="28575" cap="flat" cmpd="sng">
              <a:solidFill>
                <a:srgbClr val="EA9999"/>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1000"/>
                                        <p:tgtEl>
                                          <p:spTgt spid="126"/>
                                        </p:tgtEl>
                                      </p:cBhvr>
                                    </p:animEffect>
                                  </p:childTnLst>
                                </p:cTn>
                              </p:par>
                              <p:par>
                                <p:cTn id="11" presetID="10"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7" descr="4376314941_22d86fb6d0_b.jpg"/>
          <p:cNvPicPr preferRelativeResize="0"/>
          <p:nvPr/>
        </p:nvPicPr>
        <p:blipFill rotWithShape="1">
          <a:blip r:embed="rId3">
            <a:alphaModFix/>
          </a:blip>
          <a:srcRect/>
          <a:stretch/>
        </p:blipFill>
        <p:spPr>
          <a:xfrm>
            <a:off x="368550" y="1724158"/>
            <a:ext cx="3886200" cy="2581547"/>
          </a:xfrm>
          <a:prstGeom prst="rect">
            <a:avLst/>
          </a:prstGeom>
          <a:noFill/>
          <a:ln w="19050" cap="flat" cmpd="sng">
            <a:solidFill>
              <a:schemeClr val="dk2"/>
            </a:solidFill>
            <a:prstDash val="solid"/>
            <a:round/>
            <a:headEnd type="none" w="sm" len="sm"/>
            <a:tailEnd type="none" w="sm" len="sm"/>
          </a:ln>
        </p:spPr>
      </p:pic>
      <p:sp>
        <p:nvSpPr>
          <p:cNvPr id="140" name="Google Shape;140;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How do cross-habitat links alter food web structure?</a:t>
            </a:r>
            <a:endParaRPr/>
          </a:p>
        </p:txBody>
      </p:sp>
      <p:cxnSp>
        <p:nvCxnSpPr>
          <p:cNvPr id="144" name="Google Shape;144;p17"/>
          <p:cNvCxnSpPr>
            <a:stCxn id="143" idx="1"/>
            <a:endCxn id="145" idx="0"/>
          </p:cNvCxnSpPr>
          <p:nvPr/>
        </p:nvCxnSpPr>
        <p:spPr>
          <a:xfrm rot="5400000">
            <a:off x="1555773" y="3456051"/>
            <a:ext cx="290700" cy="430200"/>
          </a:xfrm>
          <a:prstGeom prst="curvedConnector3">
            <a:avLst>
              <a:gd name="adj1" fmla="val -96695"/>
            </a:avLst>
          </a:prstGeom>
          <a:noFill/>
          <a:ln w="19050" cap="flat" cmpd="sng">
            <a:solidFill>
              <a:srgbClr val="9FC5E8"/>
            </a:solidFill>
            <a:prstDash val="solid"/>
            <a:round/>
            <a:headEnd type="none" w="sm" len="sm"/>
            <a:tailEnd type="stealth" w="med" len="med"/>
          </a:ln>
          <a:effectLst>
            <a:outerShdw blurRad="40000" dist="20000" dir="5400000" rotWithShape="0">
              <a:srgbClr val="000000">
                <a:alpha val="37250"/>
              </a:srgbClr>
            </a:outerShdw>
          </a:effectLst>
        </p:spPr>
      </p:cxnSp>
      <p:cxnSp>
        <p:nvCxnSpPr>
          <p:cNvPr id="146" name="Google Shape;146;p17"/>
          <p:cNvCxnSpPr>
            <a:stCxn id="145" idx="4"/>
            <a:endCxn id="143" idx="4"/>
          </p:cNvCxnSpPr>
          <p:nvPr/>
        </p:nvCxnSpPr>
        <p:spPr>
          <a:xfrm rot="-5400000">
            <a:off x="1652681" y="3609363"/>
            <a:ext cx="333600" cy="667200"/>
          </a:xfrm>
          <a:prstGeom prst="curvedConnector3">
            <a:avLst>
              <a:gd name="adj1" fmla="val -48138"/>
            </a:avLst>
          </a:prstGeom>
          <a:noFill/>
          <a:ln w="19050" cap="flat" cmpd="sng">
            <a:solidFill>
              <a:srgbClr val="EA9999"/>
            </a:solidFill>
            <a:prstDash val="dash"/>
            <a:round/>
            <a:headEnd type="none" w="sm" len="sm"/>
            <a:tailEnd type="stealth" w="med" len="med"/>
          </a:ln>
          <a:effectLst>
            <a:outerShdw blurRad="40000" dist="20000" dir="5400000" rotWithShape="0">
              <a:srgbClr val="000000">
                <a:alpha val="37250"/>
              </a:srgbClr>
            </a:outerShdw>
          </a:effectLst>
        </p:spPr>
      </p:cxnSp>
      <p:cxnSp>
        <p:nvCxnSpPr>
          <p:cNvPr id="147" name="Google Shape;147;p17"/>
          <p:cNvCxnSpPr>
            <a:cxnSpLocks/>
            <a:stCxn id="145" idx="4"/>
          </p:cNvCxnSpPr>
          <p:nvPr/>
        </p:nvCxnSpPr>
        <p:spPr>
          <a:xfrm rot="-5400000">
            <a:off x="2019431" y="3005613"/>
            <a:ext cx="570600" cy="1637700"/>
          </a:xfrm>
          <a:prstGeom prst="curvedConnector3">
            <a:avLst>
              <a:gd name="adj1" fmla="val -26492"/>
            </a:avLst>
          </a:prstGeom>
          <a:noFill/>
          <a:ln w="19050" cap="flat" cmpd="sng">
            <a:solidFill>
              <a:srgbClr val="EA9999"/>
            </a:solidFill>
            <a:prstDash val="solid"/>
            <a:round/>
            <a:headEnd type="none" w="sm" len="sm"/>
            <a:tailEnd type="stealth" w="med" len="med"/>
          </a:ln>
          <a:effectLst>
            <a:outerShdw blurRad="40000" dist="20000" dir="5400000" rotWithShape="0">
              <a:srgbClr val="000000">
                <a:alpha val="37250"/>
              </a:srgbClr>
            </a:outerShdw>
          </a:effectLst>
        </p:spPr>
      </p:cxnSp>
      <p:sp>
        <p:nvSpPr>
          <p:cNvPr id="148" name="Google Shape;148;p17"/>
          <p:cNvSpPr txBox="1"/>
          <p:nvPr/>
        </p:nvSpPr>
        <p:spPr>
          <a:xfrm>
            <a:off x="340200" y="1724150"/>
            <a:ext cx="3942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latin typeface="Roboto"/>
                <a:ea typeface="Roboto"/>
                <a:cs typeface="Roboto"/>
                <a:sym typeface="Roboto"/>
              </a:rPr>
              <a:t>Image: Jeremy D’Entremont (flickr)</a:t>
            </a:r>
            <a:endParaRPr sz="1000">
              <a:solidFill>
                <a:schemeClr val="dk2"/>
              </a:solidFill>
              <a:latin typeface="Roboto"/>
              <a:ea typeface="Roboto"/>
              <a:cs typeface="Roboto"/>
              <a:sym typeface="Roboto"/>
            </a:endParaRPr>
          </a:p>
        </p:txBody>
      </p:sp>
      <p:sp>
        <p:nvSpPr>
          <p:cNvPr id="143" name="Google Shape;143;p17"/>
          <p:cNvSpPr/>
          <p:nvPr/>
        </p:nvSpPr>
        <p:spPr>
          <a:xfrm>
            <a:off x="1818118" y="3482833"/>
            <a:ext cx="669900" cy="293400"/>
          </a:xfrm>
          <a:prstGeom prst="ellipse">
            <a:avLst/>
          </a:prstGeom>
          <a:noFill/>
          <a:ln w="19050" cap="flat" cmpd="sng">
            <a:solidFill>
              <a:srgbClr val="9FC5E8"/>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5" name="Google Shape;145;p17"/>
          <p:cNvSpPr/>
          <p:nvPr/>
        </p:nvSpPr>
        <p:spPr>
          <a:xfrm>
            <a:off x="1150931" y="3816363"/>
            <a:ext cx="669900" cy="293400"/>
          </a:xfrm>
          <a:prstGeom prst="ellipse">
            <a:avLst/>
          </a:prstGeom>
          <a:noFill/>
          <a:ln w="19050" cap="flat" cmpd="sng">
            <a:solidFill>
              <a:srgbClr val="EA9999"/>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0" name="Google Shape;150;p17"/>
          <p:cNvSpPr txBox="1"/>
          <p:nvPr/>
        </p:nvSpPr>
        <p:spPr>
          <a:xfrm>
            <a:off x="1916225" y="3696325"/>
            <a:ext cx="1310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9FC5E8"/>
                </a:solidFill>
                <a:latin typeface="Roboto"/>
                <a:ea typeface="Roboto"/>
                <a:cs typeface="Roboto"/>
                <a:sym typeface="Roboto"/>
              </a:rPr>
              <a:t>intertidal</a:t>
            </a:r>
            <a:endParaRPr sz="1200" b="1">
              <a:solidFill>
                <a:srgbClr val="9FC5E8"/>
              </a:solidFill>
              <a:latin typeface="Roboto"/>
              <a:ea typeface="Roboto"/>
              <a:cs typeface="Roboto"/>
              <a:sym typeface="Roboto"/>
            </a:endParaRPr>
          </a:p>
        </p:txBody>
      </p:sp>
      <p:sp>
        <p:nvSpPr>
          <p:cNvPr id="151" name="Google Shape;151;p17"/>
          <p:cNvSpPr txBox="1"/>
          <p:nvPr/>
        </p:nvSpPr>
        <p:spPr>
          <a:xfrm>
            <a:off x="292350" y="3766650"/>
            <a:ext cx="1056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EA9999"/>
                </a:solidFill>
                <a:latin typeface="Roboto"/>
                <a:ea typeface="Roboto"/>
                <a:cs typeface="Roboto"/>
                <a:sym typeface="Roboto"/>
              </a:rPr>
              <a:t>subtidal</a:t>
            </a:r>
            <a:endParaRPr sz="1200" b="1">
              <a:solidFill>
                <a:srgbClr val="EA9999"/>
              </a:solidFill>
              <a:latin typeface="Roboto"/>
              <a:ea typeface="Roboto"/>
              <a:cs typeface="Roboto"/>
              <a:sym typeface="Roboto"/>
            </a:endParaRPr>
          </a:p>
        </p:txBody>
      </p:sp>
      <p:sp>
        <p:nvSpPr>
          <p:cNvPr id="152" name="Google Shape;152;p17"/>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AutoNum type="arabicPeriod"/>
            </a:pPr>
            <a:r>
              <a:rPr lang="en" sz="1500" b="1"/>
              <a:t>Do the subtidal and intertidal exist as separate food webs? </a:t>
            </a:r>
            <a:br>
              <a:rPr lang="en" sz="1500" b="1"/>
            </a:br>
            <a:endParaRPr sz="1500" b="1"/>
          </a:p>
          <a:p>
            <a:pPr marL="457200" lvl="0" indent="-323850" algn="l" rtl="0">
              <a:spcBef>
                <a:spcPts val="0"/>
              </a:spcBef>
              <a:spcAft>
                <a:spcPts val="0"/>
              </a:spcAft>
              <a:buSzPts val="1500"/>
              <a:buAutoNum type="arabicPeriod"/>
            </a:pPr>
            <a:r>
              <a:rPr lang="en" sz="1500" b="1"/>
              <a:t>To what extent are the two integrated?</a:t>
            </a:r>
            <a:br>
              <a:rPr lang="en" sz="1500" b="1"/>
            </a:br>
            <a:endParaRPr sz="1500" b="1"/>
          </a:p>
          <a:p>
            <a:pPr marL="457200" lvl="0" indent="-323850" algn="l" rtl="0">
              <a:spcBef>
                <a:spcPts val="0"/>
              </a:spcBef>
              <a:spcAft>
                <a:spcPts val="0"/>
              </a:spcAft>
              <a:buSzPts val="1500"/>
              <a:buAutoNum type="arabicPeriod"/>
            </a:pPr>
            <a:r>
              <a:rPr lang="en" sz="1500" b="1"/>
              <a:t>Which species are linking these communities? Who are the key players in the integrated web?</a:t>
            </a:r>
            <a:br>
              <a:rPr lang="en" sz="1500" b="1"/>
            </a:br>
            <a:endParaRPr sz="1500" b="1"/>
          </a:p>
          <a:p>
            <a:pPr marL="457200" lvl="0" indent="-323850" algn="l" rtl="0">
              <a:spcBef>
                <a:spcPts val="0"/>
              </a:spcBef>
              <a:spcAft>
                <a:spcPts val="0"/>
              </a:spcAft>
              <a:buSzPts val="1500"/>
              <a:buAutoNum type="arabicPeriod"/>
            </a:pPr>
            <a:r>
              <a:rPr lang="en" sz="1500" b="1"/>
              <a:t>To what extent does food web modularity reflect habitat divisions?</a:t>
            </a:r>
            <a:endParaRPr sz="15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fade">
                                      <p:cBhvr>
                                        <p:cTn id="7" dur="1000"/>
                                        <p:tgtEl>
                                          <p:spTgt spid="1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xEl>
                                              <p:pRg st="1" end="1"/>
                                            </p:txEl>
                                          </p:spTgt>
                                        </p:tgtEl>
                                        <p:attrNameLst>
                                          <p:attrName>style.visibility</p:attrName>
                                        </p:attrNameLst>
                                      </p:cBhvr>
                                      <p:to>
                                        <p:strVal val="visible"/>
                                      </p:to>
                                    </p:set>
                                    <p:animEffect transition="in" filter="fade">
                                      <p:cBhvr>
                                        <p:cTn id="12" dur="1000"/>
                                        <p:tgtEl>
                                          <p:spTgt spid="1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xEl>
                                              <p:pRg st="2" end="2"/>
                                            </p:txEl>
                                          </p:spTgt>
                                        </p:tgtEl>
                                        <p:attrNameLst>
                                          <p:attrName>style.visibility</p:attrName>
                                        </p:attrNameLst>
                                      </p:cBhvr>
                                      <p:to>
                                        <p:strVal val="visible"/>
                                      </p:to>
                                    </p:set>
                                    <p:animEffect transition="in" filter="fade">
                                      <p:cBhvr>
                                        <p:cTn id="17" dur="1000"/>
                                        <p:tgtEl>
                                          <p:spTgt spid="1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
                                            <p:txEl>
                                              <p:pRg st="3" end="3"/>
                                            </p:txEl>
                                          </p:spTgt>
                                        </p:tgtEl>
                                        <p:attrNameLst>
                                          <p:attrName>style.visibility</p:attrName>
                                        </p:attrNameLst>
                                      </p:cBhvr>
                                      <p:to>
                                        <p:strVal val="visible"/>
                                      </p:to>
                                    </p:set>
                                    <p:animEffect transition="in" filter="fade">
                                      <p:cBhvr>
                                        <p:cTn id="22" dur="1000"/>
                                        <p:tgtEl>
                                          <p:spTgt spid="1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Network analysis can identify key links</a:t>
            </a:r>
            <a:endParaRPr/>
          </a:p>
        </p:txBody>
      </p:sp>
      <p:sp>
        <p:nvSpPr>
          <p:cNvPr id="158" name="Google Shape;158;p18"/>
          <p:cNvSpPr txBox="1">
            <a:spLocks noGrp="1"/>
          </p:cNvSpPr>
          <p:nvPr>
            <p:ph type="body" idx="1"/>
          </p:nvPr>
        </p:nvSpPr>
        <p:spPr>
          <a:xfrm>
            <a:off x="311700" y="1505700"/>
            <a:ext cx="8520600" cy="136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a:t>What is (ecological) network analysis?</a:t>
            </a:r>
            <a:endParaRPr sz="1500" b="1"/>
          </a:p>
          <a:p>
            <a:pPr marL="457200" lvl="0" indent="-323850" algn="l" rtl="0">
              <a:spcBef>
                <a:spcPts val="1200"/>
              </a:spcBef>
              <a:spcAft>
                <a:spcPts val="0"/>
              </a:spcAft>
              <a:buSzPts val="1500"/>
              <a:buChar char="●"/>
            </a:pPr>
            <a:r>
              <a:rPr lang="en" sz="1500"/>
              <a:t>an holistic approach to characterize features and components of a “system” that may not be obvious from direct observation</a:t>
            </a:r>
            <a:endParaRPr sz="1500"/>
          </a:p>
        </p:txBody>
      </p:sp>
      <p:sp>
        <p:nvSpPr>
          <p:cNvPr id="159" name="Google Shape;159;p18"/>
          <p:cNvSpPr txBox="1"/>
          <p:nvPr/>
        </p:nvSpPr>
        <p:spPr>
          <a:xfrm>
            <a:off x="311725" y="4681375"/>
            <a:ext cx="733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err="1">
                <a:solidFill>
                  <a:schemeClr val="dk2"/>
                </a:solidFill>
                <a:latin typeface="Roboto"/>
                <a:ea typeface="Roboto"/>
                <a:cs typeface="Roboto"/>
                <a:sym typeface="Roboto"/>
              </a:rPr>
              <a:t>Fath</a:t>
            </a:r>
            <a:r>
              <a:rPr lang="en" sz="1000" dirty="0">
                <a:solidFill>
                  <a:schemeClr val="dk2"/>
                </a:solidFill>
                <a:latin typeface="Roboto"/>
                <a:ea typeface="Roboto"/>
                <a:cs typeface="Roboto"/>
                <a:sym typeface="Roboto"/>
              </a:rPr>
              <a:t> </a:t>
            </a:r>
            <a:r>
              <a:rPr lang="en" sz="1000" i="1" dirty="0">
                <a:solidFill>
                  <a:schemeClr val="dk2"/>
                </a:solidFill>
                <a:latin typeface="Roboto"/>
                <a:ea typeface="Roboto"/>
                <a:cs typeface="Roboto"/>
                <a:sym typeface="Roboto"/>
              </a:rPr>
              <a:t>et al.</a:t>
            </a:r>
            <a:r>
              <a:rPr lang="en" sz="1000" dirty="0">
                <a:solidFill>
                  <a:schemeClr val="dk2"/>
                </a:solidFill>
                <a:latin typeface="Roboto"/>
                <a:ea typeface="Roboto"/>
                <a:cs typeface="Roboto"/>
                <a:sym typeface="Roboto"/>
              </a:rPr>
              <a:t> (2007), </a:t>
            </a:r>
            <a:r>
              <a:rPr lang="en" sz="1000" i="1" dirty="0">
                <a:solidFill>
                  <a:schemeClr val="dk2"/>
                </a:solidFill>
                <a:latin typeface="Roboto"/>
                <a:ea typeface="Roboto"/>
                <a:cs typeface="Roboto"/>
                <a:sym typeface="Roboto"/>
              </a:rPr>
              <a:t>Ecological Modelling</a:t>
            </a:r>
            <a:endParaRPr sz="1000" i="1" dirty="0">
              <a:solidFill>
                <a:schemeClr val="dk2"/>
              </a:solidFill>
              <a:latin typeface="Roboto"/>
              <a:ea typeface="Roboto"/>
              <a:cs typeface="Roboto"/>
              <a:sym typeface="Roboto"/>
            </a:endParaRPr>
          </a:p>
        </p:txBody>
      </p:sp>
      <p:pic>
        <p:nvPicPr>
          <p:cNvPr id="160" name="Google Shape;160;p18"/>
          <p:cNvPicPr preferRelativeResize="0"/>
          <p:nvPr/>
        </p:nvPicPr>
        <p:blipFill>
          <a:blip r:embed="rId3">
            <a:alphaModFix/>
          </a:blip>
          <a:stretch>
            <a:fillRect/>
          </a:stretch>
        </p:blipFill>
        <p:spPr>
          <a:xfrm>
            <a:off x="3370775" y="2571750"/>
            <a:ext cx="5461463" cy="2057399"/>
          </a:xfrm>
          <a:prstGeom prst="rect">
            <a:avLst/>
          </a:prstGeom>
          <a:noFill/>
          <a:ln w="19050" cap="flat" cmpd="sng">
            <a:solidFill>
              <a:schemeClr val="dk2"/>
            </a:solidFill>
            <a:prstDash val="solid"/>
            <a:round/>
            <a:headEnd type="none" w="sm" len="sm"/>
            <a:tailEnd type="none" w="sm" len="sm"/>
          </a:ln>
        </p:spPr>
      </p:pic>
      <p:sp>
        <p:nvSpPr>
          <p:cNvPr id="162" name="Google Shape;162;p18"/>
          <p:cNvSpPr txBox="1"/>
          <p:nvPr/>
        </p:nvSpPr>
        <p:spPr>
          <a:xfrm>
            <a:off x="3370775" y="4638316"/>
            <a:ext cx="54615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dirty="0">
                <a:solidFill>
                  <a:schemeClr val="dk2"/>
                </a:solidFill>
                <a:latin typeface="Roboto"/>
                <a:ea typeface="Roboto"/>
                <a:cs typeface="Roboto"/>
                <a:sym typeface="Roboto"/>
              </a:rPr>
              <a:t>Graphical Abstract in Horn et al. (2019), </a:t>
            </a:r>
            <a:r>
              <a:rPr lang="en" sz="1000" i="1" dirty="0" err="1">
                <a:solidFill>
                  <a:schemeClr val="dk2"/>
                </a:solidFill>
                <a:latin typeface="Roboto"/>
                <a:ea typeface="Roboto"/>
                <a:cs typeface="Roboto"/>
                <a:sym typeface="Roboto"/>
              </a:rPr>
              <a:t>Estuar</a:t>
            </a:r>
            <a:r>
              <a:rPr lang="en" sz="1000" i="1" dirty="0">
                <a:solidFill>
                  <a:schemeClr val="dk2"/>
                </a:solidFill>
                <a:latin typeface="Roboto"/>
                <a:ea typeface="Roboto"/>
                <a:cs typeface="Roboto"/>
                <a:sym typeface="Roboto"/>
              </a:rPr>
              <a:t>. Coast. Shelf Sci.</a:t>
            </a:r>
            <a:endParaRPr sz="1000" i="1" dirty="0">
              <a:solidFill>
                <a:schemeClr val="dk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1000"/>
                                        <p:tgtEl>
                                          <p:spTgt spid="1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0"/>
                                        </p:tgtEl>
                                        <p:attrNameLst>
                                          <p:attrName>style.visibility</p:attrName>
                                        </p:attrNameLst>
                                      </p:cBhvr>
                                      <p:to>
                                        <p:strVal val="visible"/>
                                      </p:to>
                                    </p:set>
                                    <p:animEffect transition="in" filter="fade">
                                      <p:cBhvr>
                                        <p:cTn id="15" dur="1000"/>
                                        <p:tgtEl>
                                          <p:spTgt spid="160"/>
                                        </p:tgtEl>
                                      </p:cBhvr>
                                    </p:animEffect>
                                  </p:childTnLst>
                                </p:cTn>
                              </p:par>
                              <p:par>
                                <p:cTn id="16" presetID="10" presetClass="entr" presetSubtype="0" fill="hold" nodeType="with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fade">
                                      <p:cBhvr>
                                        <p:cTn id="18"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grpSp>
        <p:nvGrpSpPr>
          <p:cNvPr id="167" name="Google Shape;167;p19"/>
          <p:cNvGrpSpPr/>
          <p:nvPr/>
        </p:nvGrpSpPr>
        <p:grpSpPr>
          <a:xfrm>
            <a:off x="5160450" y="1391800"/>
            <a:ext cx="3343800" cy="3589800"/>
            <a:chOff x="5160450" y="1391800"/>
            <a:chExt cx="3343800" cy="3589800"/>
          </a:xfrm>
        </p:grpSpPr>
        <p:sp>
          <p:nvSpPr>
            <p:cNvPr id="168" name="Google Shape;168;p19"/>
            <p:cNvSpPr/>
            <p:nvPr/>
          </p:nvSpPr>
          <p:spPr>
            <a:xfrm>
              <a:off x="5160450" y="1391800"/>
              <a:ext cx="3343800" cy="3589800"/>
            </a:xfrm>
            <a:prstGeom prst="rect">
              <a:avLst/>
            </a:prstGeom>
            <a:solidFill>
              <a:srgbClr val="CFDAE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9" descr="Map&#10;&#10;Description automatically generated"/>
            <p:cNvPicPr preferRelativeResize="0"/>
            <p:nvPr/>
          </p:nvPicPr>
          <p:blipFill rotWithShape="1">
            <a:blip r:embed="rId3">
              <a:alphaModFix/>
            </a:blip>
            <a:srcRect/>
            <a:stretch/>
          </p:blipFill>
          <p:spPr>
            <a:xfrm>
              <a:off x="5717399" y="1444968"/>
              <a:ext cx="2639636" cy="3519512"/>
            </a:xfrm>
            <a:prstGeom prst="rect">
              <a:avLst/>
            </a:prstGeom>
            <a:noFill/>
            <a:ln>
              <a:noFill/>
            </a:ln>
          </p:spPr>
        </p:pic>
        <p:sp>
          <p:nvSpPr>
            <p:cNvPr id="170" name="Google Shape;170;p19"/>
            <p:cNvSpPr txBox="1"/>
            <p:nvPr/>
          </p:nvSpPr>
          <p:spPr>
            <a:xfrm>
              <a:off x="6341900" y="3214550"/>
              <a:ext cx="1905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accent1"/>
                  </a:solidFill>
                  <a:latin typeface="Roboto"/>
                  <a:ea typeface="Roboto"/>
                  <a:cs typeface="Roboto"/>
                  <a:sym typeface="Roboto"/>
                </a:rPr>
                <a:t>Appledore Island</a:t>
              </a:r>
              <a:endParaRPr sz="1100">
                <a:solidFill>
                  <a:schemeClr val="accent1"/>
                </a:solidFill>
                <a:latin typeface="Roboto"/>
                <a:ea typeface="Roboto"/>
                <a:cs typeface="Roboto"/>
                <a:sym typeface="Roboto"/>
              </a:endParaRPr>
            </a:p>
          </p:txBody>
        </p:sp>
        <p:sp>
          <p:nvSpPr>
            <p:cNvPr id="171" name="Google Shape;171;p19"/>
            <p:cNvSpPr txBox="1"/>
            <p:nvPr/>
          </p:nvSpPr>
          <p:spPr>
            <a:xfrm>
              <a:off x="5160450" y="1391800"/>
              <a:ext cx="3343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Roboto"/>
                  <a:ea typeface="Roboto"/>
                  <a:cs typeface="Roboto"/>
                  <a:sym typeface="Roboto"/>
                </a:rPr>
                <a:t>Image: Jarrett Byrnes</a:t>
              </a:r>
              <a:endParaRPr sz="900">
                <a:solidFill>
                  <a:schemeClr val="dk2"/>
                </a:solidFill>
                <a:latin typeface="Roboto"/>
                <a:ea typeface="Roboto"/>
                <a:cs typeface="Roboto"/>
                <a:sym typeface="Roboto"/>
              </a:endParaRPr>
            </a:p>
          </p:txBody>
        </p:sp>
      </p:grpSp>
      <p:sp>
        <p:nvSpPr>
          <p:cNvPr id="172" name="Google Shape;172;p1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Sampling at Appledore Island, Isles of Shoals</a:t>
            </a:r>
            <a:endParaRPr/>
          </a:p>
        </p:txBody>
      </p:sp>
      <p:sp>
        <p:nvSpPr>
          <p:cNvPr id="173" name="Google Shape;173;p19"/>
          <p:cNvSpPr txBox="1">
            <a:spLocks noGrp="1"/>
          </p:cNvSpPr>
          <p:nvPr>
            <p:ph type="body" idx="1"/>
          </p:nvPr>
        </p:nvSpPr>
        <p:spPr>
          <a:xfrm>
            <a:off x="311700" y="1505700"/>
            <a:ext cx="3999900" cy="139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0000FF"/>
                </a:solidFill>
              </a:rPr>
              <a:t>Intertidal</a:t>
            </a:r>
            <a:r>
              <a:rPr lang="en" b="1" dirty="0"/>
              <a:t> surveys</a:t>
            </a:r>
            <a:endParaRPr b="1" dirty="0"/>
          </a:p>
          <a:p>
            <a:pPr marL="457200" lvl="0" indent="-311150" algn="l" rtl="0">
              <a:spcBef>
                <a:spcPts val="1200"/>
              </a:spcBef>
              <a:spcAft>
                <a:spcPts val="0"/>
              </a:spcAft>
              <a:buSzPts val="1300"/>
              <a:buChar char="●"/>
            </a:pPr>
            <a:r>
              <a:rPr lang="en" dirty="0"/>
              <a:t>1983 – Present</a:t>
            </a:r>
            <a:endParaRPr dirty="0"/>
          </a:p>
          <a:p>
            <a:pPr marL="457200" lvl="0" indent="-311150" algn="l" rtl="0">
              <a:spcBef>
                <a:spcPts val="0"/>
              </a:spcBef>
              <a:spcAft>
                <a:spcPts val="0"/>
              </a:spcAft>
              <a:buSzPts val="1300"/>
              <a:buChar char="●"/>
            </a:pPr>
            <a:r>
              <a:rPr lang="en" dirty="0"/>
              <a:t>29 transects, irregular sampling</a:t>
            </a:r>
            <a:endParaRPr dirty="0"/>
          </a:p>
        </p:txBody>
      </p:sp>
      <p:grpSp>
        <p:nvGrpSpPr>
          <p:cNvPr id="174" name="Google Shape;174;p19"/>
          <p:cNvGrpSpPr/>
          <p:nvPr/>
        </p:nvGrpSpPr>
        <p:grpSpPr>
          <a:xfrm>
            <a:off x="5392771" y="1543670"/>
            <a:ext cx="2617587" cy="3223422"/>
            <a:chOff x="5392772" y="1543670"/>
            <a:chExt cx="2617587" cy="3223422"/>
          </a:xfrm>
        </p:grpSpPr>
        <p:sp>
          <p:nvSpPr>
            <p:cNvPr id="175" name="Google Shape;175;p19"/>
            <p:cNvSpPr/>
            <p:nvPr/>
          </p:nvSpPr>
          <p:spPr>
            <a:xfrm>
              <a:off x="5955849" y="4530992"/>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6" name="Google Shape;176;p19"/>
            <p:cNvSpPr/>
            <p:nvPr/>
          </p:nvSpPr>
          <p:spPr>
            <a:xfrm>
              <a:off x="5635332" y="4274409"/>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7" name="Google Shape;177;p19"/>
            <p:cNvSpPr/>
            <p:nvPr/>
          </p:nvSpPr>
          <p:spPr>
            <a:xfrm>
              <a:off x="5392772" y="3769833"/>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8" name="Google Shape;178;p19"/>
            <p:cNvSpPr/>
            <p:nvPr/>
          </p:nvSpPr>
          <p:spPr>
            <a:xfrm>
              <a:off x="5643098" y="3492673"/>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9" name="Google Shape;179;p19"/>
            <p:cNvSpPr/>
            <p:nvPr/>
          </p:nvSpPr>
          <p:spPr>
            <a:xfrm>
              <a:off x="5879181" y="2674963"/>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0" name="Google Shape;180;p19"/>
            <p:cNvSpPr/>
            <p:nvPr/>
          </p:nvSpPr>
          <p:spPr>
            <a:xfrm>
              <a:off x="5936351" y="2217726"/>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1" name="Google Shape;181;p19"/>
            <p:cNvSpPr/>
            <p:nvPr/>
          </p:nvSpPr>
          <p:spPr>
            <a:xfrm>
              <a:off x="6142193" y="1836090"/>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2" name="Google Shape;182;p19"/>
            <p:cNvSpPr/>
            <p:nvPr/>
          </p:nvSpPr>
          <p:spPr>
            <a:xfrm>
              <a:off x="6468713" y="1543670"/>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3" name="Google Shape;183;p19"/>
            <p:cNvSpPr/>
            <p:nvPr/>
          </p:nvSpPr>
          <p:spPr>
            <a:xfrm>
              <a:off x="7093613" y="1600007"/>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4" name="Google Shape;184;p19"/>
            <p:cNvSpPr/>
            <p:nvPr/>
          </p:nvSpPr>
          <p:spPr>
            <a:xfrm>
              <a:off x="7656218" y="1761847"/>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5" name="Google Shape;185;p19"/>
            <p:cNvSpPr/>
            <p:nvPr/>
          </p:nvSpPr>
          <p:spPr>
            <a:xfrm>
              <a:off x="7720624" y="2306161"/>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6" name="Google Shape;186;p19"/>
            <p:cNvSpPr/>
            <p:nvPr/>
          </p:nvSpPr>
          <p:spPr>
            <a:xfrm>
              <a:off x="7774259" y="2600247"/>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87" name="Google Shape;187;p19"/>
          <p:cNvSpPr txBox="1">
            <a:spLocks noGrp="1"/>
          </p:cNvSpPr>
          <p:nvPr>
            <p:ph type="body" idx="1"/>
          </p:nvPr>
        </p:nvSpPr>
        <p:spPr>
          <a:xfrm>
            <a:off x="311700" y="2947950"/>
            <a:ext cx="3999900" cy="139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FF0000"/>
                </a:solidFill>
              </a:rPr>
              <a:t>Subtidal</a:t>
            </a:r>
            <a:r>
              <a:rPr lang="en" b="1"/>
              <a:t> surveys</a:t>
            </a:r>
            <a:endParaRPr b="1"/>
          </a:p>
          <a:p>
            <a:pPr marL="457200" lvl="0" indent="-311150" algn="l" rtl="0">
              <a:spcBef>
                <a:spcPts val="1200"/>
              </a:spcBef>
              <a:spcAft>
                <a:spcPts val="0"/>
              </a:spcAft>
              <a:buSzPts val="1300"/>
              <a:buChar char="●"/>
            </a:pPr>
            <a:r>
              <a:rPr lang="en"/>
              <a:t>2013 – Present</a:t>
            </a:r>
            <a:endParaRPr/>
          </a:p>
          <a:p>
            <a:pPr marL="457200" lvl="0" indent="-311150" algn="l" rtl="0">
              <a:spcBef>
                <a:spcPts val="0"/>
              </a:spcBef>
              <a:spcAft>
                <a:spcPts val="0"/>
              </a:spcAft>
              <a:buSzPts val="1300"/>
              <a:buChar char="●"/>
            </a:pPr>
            <a:r>
              <a:rPr lang="en"/>
              <a:t>12 regularly-sampled transects</a:t>
            </a:r>
            <a:endParaRPr/>
          </a:p>
        </p:txBody>
      </p:sp>
      <p:sp>
        <p:nvSpPr>
          <p:cNvPr id="188" name="Google Shape;188;p19"/>
          <p:cNvSpPr txBox="1">
            <a:spLocks noGrp="1"/>
          </p:cNvSpPr>
          <p:nvPr>
            <p:ph type="body" idx="1"/>
          </p:nvPr>
        </p:nvSpPr>
        <p:spPr>
          <a:xfrm>
            <a:off x="311700" y="4345650"/>
            <a:ext cx="3999900" cy="7977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Sampled 5 years of overlapping data from </a:t>
            </a:r>
            <a:r>
              <a:rPr lang="en" b="1"/>
              <a:t>2014-2018</a:t>
            </a:r>
            <a:endParaRPr b="1"/>
          </a:p>
        </p:txBody>
      </p:sp>
      <p:grpSp>
        <p:nvGrpSpPr>
          <p:cNvPr id="189" name="Google Shape;189;p19"/>
          <p:cNvGrpSpPr/>
          <p:nvPr/>
        </p:nvGrpSpPr>
        <p:grpSpPr>
          <a:xfrm>
            <a:off x="5840575" y="1800100"/>
            <a:ext cx="2396975" cy="2787800"/>
            <a:chOff x="5840575" y="1800100"/>
            <a:chExt cx="2396975" cy="2787800"/>
          </a:xfrm>
        </p:grpSpPr>
        <p:sp>
          <p:nvSpPr>
            <p:cNvPr id="190" name="Google Shape;190;p19"/>
            <p:cNvSpPr/>
            <p:nvPr/>
          </p:nvSpPr>
          <p:spPr>
            <a:xfrm>
              <a:off x="6163425" y="23859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6401550" y="20668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6655813" y="18001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7016925" y="182867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7130200" y="20345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6925425" y="19430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6377750" y="307647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6254925" y="30479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6163425" y="27431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6544425" y="316797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7782675" y="287645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7287375" y="27431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7378875" y="28346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6230100" y="328602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6493050" y="33391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6031100" y="36963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8010350" y="30479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8078950" y="316797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7964650" y="294795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8101850" y="362485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8146050" y="34306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5840575" y="38878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888200" y="42773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6197775" y="44964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7831300" y="403342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7450300" y="42773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7565463" y="199537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7204513" y="18515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7603538" y="236682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 name="Google Shape;219;p19"/>
          <p:cNvPicPr preferRelativeResize="0"/>
          <p:nvPr/>
        </p:nvPicPr>
        <p:blipFill>
          <a:blip r:embed="rId4">
            <a:alphaModFix/>
          </a:blip>
          <a:stretch>
            <a:fillRect/>
          </a:stretch>
        </p:blipFill>
        <p:spPr>
          <a:xfrm>
            <a:off x="7144229" y="4547650"/>
            <a:ext cx="1283821" cy="393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0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100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72" name="Google Shape;172;p1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Sampling at Appledore Island, Isles of Shoals</a:t>
            </a:r>
            <a:endParaRPr/>
          </a:p>
        </p:txBody>
      </p:sp>
      <p:grpSp>
        <p:nvGrpSpPr>
          <p:cNvPr id="8" name="Group 7">
            <a:extLst>
              <a:ext uri="{FF2B5EF4-FFF2-40B4-BE49-F238E27FC236}">
                <a16:creationId xmlns:a16="http://schemas.microsoft.com/office/drawing/2014/main" id="{B65E2EB3-8099-7747-A88A-DCDD462CC165}"/>
              </a:ext>
            </a:extLst>
          </p:cNvPr>
          <p:cNvGrpSpPr/>
          <p:nvPr/>
        </p:nvGrpSpPr>
        <p:grpSpPr>
          <a:xfrm>
            <a:off x="2900100" y="1391800"/>
            <a:ext cx="3343800" cy="3589800"/>
            <a:chOff x="5160450" y="1391800"/>
            <a:chExt cx="3343800" cy="3589800"/>
          </a:xfrm>
        </p:grpSpPr>
        <p:grpSp>
          <p:nvGrpSpPr>
            <p:cNvPr id="167" name="Google Shape;167;p19"/>
            <p:cNvGrpSpPr/>
            <p:nvPr/>
          </p:nvGrpSpPr>
          <p:grpSpPr>
            <a:xfrm>
              <a:off x="5160450" y="1391800"/>
              <a:ext cx="3343800" cy="3589800"/>
              <a:chOff x="5160450" y="1391800"/>
              <a:chExt cx="3343800" cy="3589800"/>
            </a:xfrm>
          </p:grpSpPr>
          <p:sp>
            <p:nvSpPr>
              <p:cNvPr id="168" name="Google Shape;168;p19"/>
              <p:cNvSpPr/>
              <p:nvPr/>
            </p:nvSpPr>
            <p:spPr>
              <a:xfrm>
                <a:off x="5160450" y="1391800"/>
                <a:ext cx="3343800" cy="3589800"/>
              </a:xfrm>
              <a:prstGeom prst="rect">
                <a:avLst/>
              </a:prstGeom>
              <a:solidFill>
                <a:srgbClr val="CFDAE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19" descr="Map&#10;&#10;Description automatically generated"/>
              <p:cNvPicPr preferRelativeResize="0"/>
              <p:nvPr/>
            </p:nvPicPr>
            <p:blipFill rotWithShape="1">
              <a:blip r:embed="rId3">
                <a:alphaModFix/>
              </a:blip>
              <a:srcRect/>
              <a:stretch/>
            </p:blipFill>
            <p:spPr>
              <a:xfrm>
                <a:off x="5717399" y="1444968"/>
                <a:ext cx="2639636" cy="3519512"/>
              </a:xfrm>
              <a:prstGeom prst="rect">
                <a:avLst/>
              </a:prstGeom>
              <a:noFill/>
              <a:ln>
                <a:noFill/>
              </a:ln>
            </p:spPr>
          </p:pic>
          <p:sp>
            <p:nvSpPr>
              <p:cNvPr id="170" name="Google Shape;170;p19"/>
              <p:cNvSpPr txBox="1"/>
              <p:nvPr/>
            </p:nvSpPr>
            <p:spPr>
              <a:xfrm>
                <a:off x="6341900" y="3214550"/>
                <a:ext cx="1905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accent1"/>
                    </a:solidFill>
                    <a:latin typeface="Roboto"/>
                    <a:ea typeface="Roboto"/>
                    <a:cs typeface="Roboto"/>
                    <a:sym typeface="Roboto"/>
                  </a:rPr>
                  <a:t>Appledore Island</a:t>
                </a:r>
                <a:endParaRPr sz="1100">
                  <a:solidFill>
                    <a:schemeClr val="accent1"/>
                  </a:solidFill>
                  <a:latin typeface="Roboto"/>
                  <a:ea typeface="Roboto"/>
                  <a:cs typeface="Roboto"/>
                  <a:sym typeface="Roboto"/>
                </a:endParaRPr>
              </a:p>
            </p:txBody>
          </p:sp>
          <p:sp>
            <p:nvSpPr>
              <p:cNvPr id="171" name="Google Shape;171;p19"/>
              <p:cNvSpPr txBox="1"/>
              <p:nvPr/>
            </p:nvSpPr>
            <p:spPr>
              <a:xfrm>
                <a:off x="5160450" y="1391800"/>
                <a:ext cx="3343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Roboto"/>
                    <a:ea typeface="Roboto"/>
                    <a:cs typeface="Roboto"/>
                    <a:sym typeface="Roboto"/>
                  </a:rPr>
                  <a:t>Image: Jarrett Byrnes</a:t>
                </a:r>
                <a:endParaRPr sz="900">
                  <a:solidFill>
                    <a:schemeClr val="dk2"/>
                  </a:solidFill>
                  <a:latin typeface="Roboto"/>
                  <a:ea typeface="Roboto"/>
                  <a:cs typeface="Roboto"/>
                  <a:sym typeface="Roboto"/>
                </a:endParaRPr>
              </a:p>
            </p:txBody>
          </p:sp>
        </p:grpSp>
        <p:grpSp>
          <p:nvGrpSpPr>
            <p:cNvPr id="174" name="Google Shape;174;p19"/>
            <p:cNvGrpSpPr/>
            <p:nvPr/>
          </p:nvGrpSpPr>
          <p:grpSpPr>
            <a:xfrm>
              <a:off x="5392771" y="1543670"/>
              <a:ext cx="2617587" cy="3223422"/>
              <a:chOff x="5392772" y="1543670"/>
              <a:chExt cx="2617587" cy="3223422"/>
            </a:xfrm>
          </p:grpSpPr>
          <p:sp>
            <p:nvSpPr>
              <p:cNvPr id="175" name="Google Shape;175;p19"/>
              <p:cNvSpPr/>
              <p:nvPr/>
            </p:nvSpPr>
            <p:spPr>
              <a:xfrm>
                <a:off x="5955849" y="4530992"/>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6" name="Google Shape;176;p19"/>
              <p:cNvSpPr/>
              <p:nvPr/>
            </p:nvSpPr>
            <p:spPr>
              <a:xfrm>
                <a:off x="5635332" y="4274409"/>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7" name="Google Shape;177;p19"/>
              <p:cNvSpPr/>
              <p:nvPr/>
            </p:nvSpPr>
            <p:spPr>
              <a:xfrm>
                <a:off x="5392772" y="3769833"/>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8" name="Google Shape;178;p19"/>
              <p:cNvSpPr/>
              <p:nvPr/>
            </p:nvSpPr>
            <p:spPr>
              <a:xfrm>
                <a:off x="5643098" y="3492673"/>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9" name="Google Shape;179;p19"/>
              <p:cNvSpPr/>
              <p:nvPr/>
            </p:nvSpPr>
            <p:spPr>
              <a:xfrm>
                <a:off x="5879181" y="2674963"/>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0" name="Google Shape;180;p19"/>
              <p:cNvSpPr/>
              <p:nvPr/>
            </p:nvSpPr>
            <p:spPr>
              <a:xfrm>
                <a:off x="5936351" y="2217726"/>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1" name="Google Shape;181;p19"/>
              <p:cNvSpPr/>
              <p:nvPr/>
            </p:nvSpPr>
            <p:spPr>
              <a:xfrm>
                <a:off x="6142193" y="1836090"/>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2" name="Google Shape;182;p19"/>
              <p:cNvSpPr/>
              <p:nvPr/>
            </p:nvSpPr>
            <p:spPr>
              <a:xfrm>
                <a:off x="6468713" y="1543670"/>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3" name="Google Shape;183;p19"/>
              <p:cNvSpPr/>
              <p:nvPr/>
            </p:nvSpPr>
            <p:spPr>
              <a:xfrm>
                <a:off x="7093613" y="1600007"/>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4" name="Google Shape;184;p19"/>
              <p:cNvSpPr/>
              <p:nvPr/>
            </p:nvSpPr>
            <p:spPr>
              <a:xfrm>
                <a:off x="7656218" y="1761847"/>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5" name="Google Shape;185;p19"/>
              <p:cNvSpPr/>
              <p:nvPr/>
            </p:nvSpPr>
            <p:spPr>
              <a:xfrm>
                <a:off x="7720624" y="2306161"/>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6" name="Google Shape;186;p19"/>
              <p:cNvSpPr/>
              <p:nvPr/>
            </p:nvSpPr>
            <p:spPr>
              <a:xfrm>
                <a:off x="7774259" y="2600247"/>
                <a:ext cx="236100" cy="236100"/>
              </a:xfrm>
              <a:prstGeom prst="ellipse">
                <a:avLst/>
              </a:prstGeom>
              <a:solidFill>
                <a:srgbClr val="E06666"/>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189" name="Google Shape;189;p19"/>
            <p:cNvGrpSpPr/>
            <p:nvPr/>
          </p:nvGrpSpPr>
          <p:grpSpPr>
            <a:xfrm>
              <a:off x="5840575" y="1800100"/>
              <a:ext cx="2396975" cy="2787800"/>
              <a:chOff x="5840575" y="1800100"/>
              <a:chExt cx="2396975" cy="2787800"/>
            </a:xfrm>
          </p:grpSpPr>
          <p:sp>
            <p:nvSpPr>
              <p:cNvPr id="190" name="Google Shape;190;p19"/>
              <p:cNvSpPr/>
              <p:nvPr/>
            </p:nvSpPr>
            <p:spPr>
              <a:xfrm>
                <a:off x="6163425" y="23859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6401550" y="20668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6655813" y="18001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7016925" y="182867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7130200" y="20345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6925425" y="19430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6377750" y="307647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6254925" y="30479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6163425" y="27431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6544425" y="316797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7782675" y="287645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7287375" y="27431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7378875" y="28346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6230100" y="328602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6493050" y="33391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6031100" y="36963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8010350" y="30479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8078950" y="316797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7964650" y="294795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8101850" y="362485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8146050" y="34306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5840575" y="38878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888200" y="42773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6197775" y="44964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7831300" y="403342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7450300" y="42773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7565463" y="199537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7204513" y="1851500"/>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7603538" y="2366825"/>
                <a:ext cx="91500" cy="915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 name="Google Shape;219;p19"/>
            <p:cNvPicPr preferRelativeResize="0"/>
            <p:nvPr/>
          </p:nvPicPr>
          <p:blipFill>
            <a:blip r:embed="rId4">
              <a:alphaModFix/>
            </a:blip>
            <a:stretch>
              <a:fillRect/>
            </a:stretch>
          </p:blipFill>
          <p:spPr>
            <a:xfrm>
              <a:off x="7144229" y="4547650"/>
              <a:ext cx="1283821" cy="393700"/>
            </a:xfrm>
            <a:prstGeom prst="rect">
              <a:avLst/>
            </a:prstGeom>
            <a:noFill/>
            <a:ln>
              <a:noFill/>
            </a:ln>
          </p:spPr>
        </p:pic>
      </p:grpSp>
      <p:sp>
        <p:nvSpPr>
          <p:cNvPr id="9" name="TextBox 8">
            <a:extLst>
              <a:ext uri="{FF2B5EF4-FFF2-40B4-BE49-F238E27FC236}">
                <a16:creationId xmlns:a16="http://schemas.microsoft.com/office/drawing/2014/main" id="{E4A5FF40-574A-A943-AAA9-732C453CEC79}"/>
              </a:ext>
            </a:extLst>
          </p:cNvPr>
          <p:cNvSpPr txBox="1"/>
          <p:nvPr/>
        </p:nvSpPr>
        <p:spPr>
          <a:xfrm>
            <a:off x="6521421" y="1659870"/>
            <a:ext cx="1518364" cy="307777"/>
          </a:xfrm>
          <a:prstGeom prst="rect">
            <a:avLst/>
          </a:prstGeom>
          <a:noFill/>
        </p:spPr>
        <p:txBody>
          <a:bodyPr wrap="none" rtlCol="0">
            <a:spAutoFit/>
          </a:bodyPr>
          <a:lstStyle/>
          <a:p>
            <a:r>
              <a:rPr lang="en-CA" dirty="0">
                <a:solidFill>
                  <a:srgbClr val="E06665"/>
                </a:solidFill>
              </a:rPr>
              <a:t>Subtidal transect</a:t>
            </a:r>
          </a:p>
        </p:txBody>
      </p:sp>
      <p:sp>
        <p:nvSpPr>
          <p:cNvPr id="10" name="TextBox 9">
            <a:extLst>
              <a:ext uri="{FF2B5EF4-FFF2-40B4-BE49-F238E27FC236}">
                <a16:creationId xmlns:a16="http://schemas.microsoft.com/office/drawing/2014/main" id="{A1E38572-05D9-2D40-AA3D-28AA6F4A132D}"/>
              </a:ext>
            </a:extLst>
          </p:cNvPr>
          <p:cNvSpPr txBox="1"/>
          <p:nvPr/>
        </p:nvSpPr>
        <p:spPr>
          <a:xfrm>
            <a:off x="6496883" y="2562616"/>
            <a:ext cx="1556836" cy="307777"/>
          </a:xfrm>
          <a:prstGeom prst="rect">
            <a:avLst/>
          </a:prstGeom>
          <a:noFill/>
        </p:spPr>
        <p:txBody>
          <a:bodyPr wrap="square" rtlCol="0">
            <a:spAutoFit/>
          </a:bodyPr>
          <a:lstStyle/>
          <a:p>
            <a:r>
              <a:rPr lang="en-CA" dirty="0">
                <a:solidFill>
                  <a:srgbClr val="6FA8DC"/>
                </a:solidFill>
              </a:rPr>
              <a:t>Intertidal transect</a:t>
            </a:r>
          </a:p>
        </p:txBody>
      </p:sp>
      <p:cxnSp>
        <p:nvCxnSpPr>
          <p:cNvPr id="12" name="Straight Arrow Connector 11">
            <a:extLst>
              <a:ext uri="{FF2B5EF4-FFF2-40B4-BE49-F238E27FC236}">
                <a16:creationId xmlns:a16="http://schemas.microsoft.com/office/drawing/2014/main" id="{4E40ECF7-EADA-6749-A0CB-412B902BBBF9}"/>
              </a:ext>
            </a:extLst>
          </p:cNvPr>
          <p:cNvCxnSpPr>
            <a:stCxn id="9" idx="1"/>
            <a:endCxn id="185" idx="7"/>
          </p:cNvCxnSpPr>
          <p:nvPr/>
        </p:nvCxnSpPr>
        <p:spPr>
          <a:xfrm flipH="1">
            <a:off x="5661797" y="1813759"/>
            <a:ext cx="859624" cy="526978"/>
          </a:xfrm>
          <a:prstGeom prst="straightConnector1">
            <a:avLst/>
          </a:prstGeom>
          <a:ln w="19050">
            <a:solidFill>
              <a:srgbClr val="E0666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04F26C-15B7-BD4F-A9DD-8888E2B74B21}"/>
              </a:ext>
            </a:extLst>
          </p:cNvPr>
          <p:cNvCxnSpPr>
            <a:cxnSpLocks/>
            <a:stCxn id="10" idx="1"/>
            <a:endCxn id="206" idx="7"/>
          </p:cNvCxnSpPr>
          <p:nvPr/>
        </p:nvCxnSpPr>
        <p:spPr>
          <a:xfrm flipH="1">
            <a:off x="5828100" y="2716505"/>
            <a:ext cx="668783" cy="344795"/>
          </a:xfrm>
          <a:prstGeom prst="straightConnector1">
            <a:avLst/>
          </a:prstGeom>
          <a:ln w="19050">
            <a:solidFill>
              <a:srgbClr val="6FA8D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5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Island list(s) → interaction-based network</a:t>
            </a:r>
            <a:endParaRPr/>
          </a:p>
        </p:txBody>
      </p:sp>
      <p:sp>
        <p:nvSpPr>
          <p:cNvPr id="225" name="Google Shape;225;p20"/>
          <p:cNvSpPr txBox="1">
            <a:spLocks noGrp="1"/>
          </p:cNvSpPr>
          <p:nvPr>
            <p:ph type="body" idx="2"/>
          </p:nvPr>
        </p:nvSpPr>
        <p:spPr>
          <a:xfrm>
            <a:off x="4572000" y="1505700"/>
            <a:ext cx="4260600" cy="3140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Island-wide species list combining all sites and years in our sample → 144 unique “species”</a:t>
            </a:r>
            <a:endParaRPr dirty="0"/>
          </a:p>
          <a:p>
            <a:pPr marL="914400" lvl="1" indent="-311150" algn="l" rtl="0">
              <a:spcBef>
                <a:spcPts val="0"/>
              </a:spcBef>
              <a:spcAft>
                <a:spcPts val="0"/>
              </a:spcAft>
              <a:buSzPts val="1300"/>
              <a:buChar char="○"/>
            </a:pPr>
            <a:r>
              <a:rPr lang="en" sz="1300" dirty="0"/>
              <a:t>caveat: unaccounted relative abundance</a:t>
            </a:r>
            <a:br>
              <a:rPr lang="en" sz="1300" dirty="0"/>
            </a:br>
            <a:endParaRPr sz="1300" dirty="0"/>
          </a:p>
          <a:p>
            <a:pPr marL="457200" lvl="0" indent="-311150" algn="l" rtl="0">
              <a:spcBef>
                <a:spcPts val="0"/>
              </a:spcBef>
              <a:spcAft>
                <a:spcPts val="0"/>
              </a:spcAft>
              <a:buSzPts val="1300"/>
              <a:buChar char="●"/>
            </a:pPr>
            <a:r>
              <a:rPr lang="en" dirty="0"/>
              <a:t>Species assigned as </a:t>
            </a:r>
            <a:r>
              <a:rPr lang="en" dirty="0">
                <a:solidFill>
                  <a:srgbClr val="0000FF"/>
                </a:solidFill>
              </a:rPr>
              <a:t>strictly subtidal</a:t>
            </a:r>
            <a:r>
              <a:rPr lang="en" dirty="0"/>
              <a:t>, </a:t>
            </a:r>
            <a:r>
              <a:rPr lang="en" dirty="0">
                <a:solidFill>
                  <a:srgbClr val="FF0000"/>
                </a:solidFill>
              </a:rPr>
              <a:t>strictly intertidal</a:t>
            </a:r>
            <a:r>
              <a:rPr lang="en" dirty="0"/>
              <a:t>, or </a:t>
            </a:r>
            <a:r>
              <a:rPr lang="en" dirty="0">
                <a:solidFill>
                  <a:srgbClr val="434343"/>
                </a:solidFill>
              </a:rPr>
              <a:t>found in both zones</a:t>
            </a:r>
            <a:endParaRPr dirty="0"/>
          </a:p>
        </p:txBody>
      </p:sp>
      <p:pic>
        <p:nvPicPr>
          <p:cNvPr id="226" name="Google Shape;226;p20"/>
          <p:cNvPicPr preferRelativeResize="0"/>
          <p:nvPr/>
        </p:nvPicPr>
        <p:blipFill rotWithShape="1">
          <a:blip r:embed="rId3">
            <a:alphaModFix/>
          </a:blip>
          <a:srcRect l="28888" t="14810" r="13758" b="12121"/>
          <a:stretch/>
        </p:blipFill>
        <p:spPr>
          <a:xfrm>
            <a:off x="692725" y="1575975"/>
            <a:ext cx="2085974" cy="3438951"/>
          </a:xfrm>
          <a:prstGeom prst="rect">
            <a:avLst/>
          </a:prstGeom>
          <a:noFill/>
          <a:ln>
            <a:noFill/>
          </a:ln>
        </p:spPr>
      </p:pic>
      <p:sp>
        <p:nvSpPr>
          <p:cNvPr id="227" name="Google Shape;227;p20"/>
          <p:cNvSpPr txBox="1"/>
          <p:nvPr/>
        </p:nvSpPr>
        <p:spPr>
          <a:xfrm>
            <a:off x="622600" y="1243425"/>
            <a:ext cx="93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0000FF"/>
                </a:solidFill>
                <a:latin typeface="Roboto"/>
                <a:ea typeface="Roboto"/>
                <a:cs typeface="Roboto"/>
                <a:sym typeface="Roboto"/>
              </a:rPr>
              <a:t>Intertidal</a:t>
            </a:r>
            <a:endParaRPr b="1">
              <a:solidFill>
                <a:srgbClr val="0000FF"/>
              </a:solidFill>
              <a:latin typeface="Roboto"/>
              <a:ea typeface="Roboto"/>
              <a:cs typeface="Roboto"/>
              <a:sym typeface="Roboto"/>
            </a:endParaRPr>
          </a:p>
        </p:txBody>
      </p:sp>
      <p:sp>
        <p:nvSpPr>
          <p:cNvPr id="228" name="Google Shape;228;p20"/>
          <p:cNvSpPr txBox="1"/>
          <p:nvPr/>
        </p:nvSpPr>
        <p:spPr>
          <a:xfrm>
            <a:off x="1466850" y="1243425"/>
            <a:ext cx="1311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latin typeface="Roboto"/>
                <a:ea typeface="Roboto"/>
                <a:cs typeface="Roboto"/>
                <a:sym typeface="Roboto"/>
              </a:rPr>
              <a:t>Subtidal</a:t>
            </a:r>
            <a:endParaRPr b="1">
              <a:solidFill>
                <a:srgbClr val="FF0000"/>
              </a:solidFill>
              <a:latin typeface="Roboto"/>
              <a:ea typeface="Roboto"/>
              <a:cs typeface="Roboto"/>
              <a:sym typeface="Roboto"/>
            </a:endParaRPr>
          </a:p>
        </p:txBody>
      </p:sp>
      <p:cxnSp>
        <p:nvCxnSpPr>
          <p:cNvPr id="229" name="Google Shape;229;p20"/>
          <p:cNvCxnSpPr/>
          <p:nvPr/>
        </p:nvCxnSpPr>
        <p:spPr>
          <a:xfrm flipH="1">
            <a:off x="2944675" y="1721750"/>
            <a:ext cx="9600" cy="3271200"/>
          </a:xfrm>
          <a:prstGeom prst="straightConnector1">
            <a:avLst/>
          </a:prstGeom>
          <a:noFill/>
          <a:ln w="28575" cap="flat" cmpd="sng">
            <a:solidFill>
              <a:schemeClr val="dk2"/>
            </a:solidFill>
            <a:prstDash val="solid"/>
            <a:round/>
            <a:headEnd type="none" w="med" len="med"/>
            <a:tailEnd type="stealth" w="med" len="med"/>
          </a:ln>
        </p:spPr>
      </p:cxnSp>
      <p:sp>
        <p:nvSpPr>
          <p:cNvPr id="230" name="Google Shape;230;p20"/>
          <p:cNvSpPr txBox="1"/>
          <p:nvPr/>
        </p:nvSpPr>
        <p:spPr>
          <a:xfrm>
            <a:off x="2944675" y="1721750"/>
            <a:ext cx="8346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a:ea typeface="Roboto"/>
                <a:cs typeface="Roboto"/>
                <a:sym typeface="Roboto"/>
              </a:rPr>
              <a:t>many </a:t>
            </a:r>
            <a:br>
              <a:rPr lang="en" sz="1300">
                <a:solidFill>
                  <a:schemeClr val="dk2"/>
                </a:solidFill>
                <a:latin typeface="Roboto"/>
                <a:ea typeface="Roboto"/>
                <a:cs typeface="Roboto"/>
                <a:sym typeface="Roboto"/>
              </a:rPr>
            </a:br>
            <a:r>
              <a:rPr lang="en" sz="1300">
                <a:solidFill>
                  <a:schemeClr val="dk2"/>
                </a:solidFill>
                <a:latin typeface="Roboto"/>
                <a:ea typeface="Roboto"/>
                <a:cs typeface="Roboto"/>
                <a:sym typeface="Roboto"/>
              </a:rPr>
              <a:t>datasets</a:t>
            </a:r>
            <a:endParaRPr sz="1300">
              <a:solidFill>
                <a:schemeClr val="dk2"/>
              </a:solidFill>
              <a:latin typeface="Roboto"/>
              <a:ea typeface="Roboto"/>
              <a:cs typeface="Roboto"/>
              <a:sym typeface="Roboto"/>
            </a:endParaRPr>
          </a:p>
        </p:txBody>
      </p:sp>
      <p:sp>
        <p:nvSpPr>
          <p:cNvPr id="231" name="Google Shape;231;p20"/>
          <p:cNvSpPr txBox="1"/>
          <p:nvPr/>
        </p:nvSpPr>
        <p:spPr>
          <a:xfrm>
            <a:off x="2944675" y="4407950"/>
            <a:ext cx="8346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dk2"/>
                </a:solidFill>
                <a:latin typeface="Roboto"/>
                <a:ea typeface="Roboto"/>
                <a:cs typeface="Roboto"/>
                <a:sym typeface="Roboto"/>
              </a:rPr>
              <a:t>few </a:t>
            </a:r>
            <a:br>
              <a:rPr lang="en" sz="1300">
                <a:solidFill>
                  <a:schemeClr val="dk2"/>
                </a:solidFill>
                <a:latin typeface="Roboto"/>
                <a:ea typeface="Roboto"/>
                <a:cs typeface="Roboto"/>
                <a:sym typeface="Roboto"/>
              </a:rPr>
            </a:br>
            <a:r>
              <a:rPr lang="en" sz="1300">
                <a:solidFill>
                  <a:schemeClr val="dk2"/>
                </a:solidFill>
                <a:latin typeface="Roboto"/>
                <a:ea typeface="Roboto"/>
                <a:cs typeface="Roboto"/>
                <a:sym typeface="Roboto"/>
              </a:rPr>
              <a:t>datasets</a:t>
            </a:r>
            <a:endParaRPr sz="1300">
              <a:solidFill>
                <a:schemeClr val="dk2"/>
              </a:solidFill>
              <a:latin typeface="Roboto"/>
              <a:ea typeface="Roboto"/>
              <a:cs typeface="Roboto"/>
              <a:sym typeface="Roboto"/>
            </a:endParaRPr>
          </a:p>
        </p:txBody>
      </p:sp>
      <p:pic>
        <p:nvPicPr>
          <p:cNvPr id="232" name="Google Shape;232;p20"/>
          <p:cNvPicPr preferRelativeResize="0"/>
          <p:nvPr/>
        </p:nvPicPr>
        <p:blipFill>
          <a:blip r:embed="rId4">
            <a:alphaModFix/>
          </a:blip>
          <a:stretch>
            <a:fillRect/>
          </a:stretch>
        </p:blipFill>
        <p:spPr>
          <a:xfrm>
            <a:off x="7733775" y="3903825"/>
            <a:ext cx="834600" cy="834600"/>
          </a:xfrm>
          <a:prstGeom prst="rect">
            <a:avLst/>
          </a:prstGeom>
          <a:noFill/>
          <a:ln>
            <a:noFill/>
          </a:ln>
        </p:spPr>
      </p:pic>
      <p:sp>
        <p:nvSpPr>
          <p:cNvPr id="233" name="Google Shape;233;p20"/>
          <p:cNvSpPr txBox="1">
            <a:spLocks noGrp="1"/>
          </p:cNvSpPr>
          <p:nvPr>
            <p:ph type="body" idx="2"/>
          </p:nvPr>
        </p:nvSpPr>
        <p:spPr>
          <a:xfrm>
            <a:off x="4572000" y="3327650"/>
            <a:ext cx="4340100" cy="1318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Systematic literature for trophic interactions involving focal species and others in Gulf of Maine</a:t>
            </a:r>
            <a:endParaRPr/>
          </a:p>
          <a:p>
            <a:pPr marL="457200" lvl="0" indent="-311150" algn="l" rtl="0">
              <a:spcBef>
                <a:spcPts val="0"/>
              </a:spcBef>
              <a:spcAft>
                <a:spcPts val="0"/>
              </a:spcAft>
              <a:buSzPts val="1300"/>
              <a:buChar char="●"/>
            </a:pPr>
            <a:r>
              <a:rPr lang="en"/>
              <a:t>Global Biotic Interactions (</a:t>
            </a:r>
            <a:r>
              <a:rPr lang="en" i="1"/>
              <a:t>Globi</a:t>
            </a:r>
            <a:r>
              <a:rPr lang="en"/>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fade">
                                      <p:cBhvr>
                                        <p:cTn id="7" dur="1000"/>
                                        <p:tgtEl>
                                          <p:spTgt spid="2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Effect transition="in" filter="fade">
                                      <p:cBhvr>
                                        <p:cTn id="12" dur="1000"/>
                                        <p:tgtEl>
                                          <p:spTgt spid="2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Effect transition="in" filter="fade">
                                      <p:cBhvr>
                                        <p:cTn id="17" dur="1000"/>
                                        <p:tgtEl>
                                          <p:spTgt spid="2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1000"/>
                                        <p:tgtEl>
                                          <p:spTgt spid="233"/>
                                        </p:tgtEl>
                                      </p:cBhvr>
                                    </p:animEffect>
                                  </p:childTnLst>
                                </p:cTn>
                              </p:par>
                              <p:par>
                                <p:cTn id="23" presetID="10" presetClass="entr" presetSubtype="0" fill="hold" nodeType="withEffect">
                                  <p:stCondLst>
                                    <p:cond delay="0"/>
                                  </p:stCondLst>
                                  <p:childTnLst>
                                    <p:set>
                                      <p:cBhvr>
                                        <p:cTn id="24" dur="1" fill="hold">
                                          <p:stCondLst>
                                            <p:cond delay="0"/>
                                          </p:stCondLst>
                                        </p:cTn>
                                        <p:tgtEl>
                                          <p:spTgt spid="232"/>
                                        </p:tgtEl>
                                        <p:attrNameLst>
                                          <p:attrName>style.visibility</p:attrName>
                                        </p:attrNameLst>
                                      </p:cBhvr>
                                      <p:to>
                                        <p:strVal val="visible"/>
                                      </p:to>
                                    </p:set>
                                    <p:animEffect transition="in" filter="fade">
                                      <p:cBhvr>
                                        <p:cTn id="25" dur="10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922</TotalTime>
  <Words>2148</Words>
  <Application>Microsoft Macintosh PowerPoint</Application>
  <PresentationFormat>On-screen Show (16:9)</PresentationFormat>
  <Paragraphs>232</Paragraphs>
  <Slides>27</Slides>
  <Notes>27</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Merriweather</vt:lpstr>
      <vt:lpstr>Open Sans</vt:lpstr>
      <vt:lpstr>Calibri</vt:lpstr>
      <vt:lpstr>Arial</vt:lpstr>
      <vt:lpstr>Caveat</vt:lpstr>
      <vt:lpstr>Roboto</vt:lpstr>
      <vt:lpstr>Paradigm</vt:lpstr>
      <vt:lpstr>When 2 become 1 Linking subtidal and intertidal food webs  in the nearshore community of Appledore</vt:lpstr>
      <vt:lpstr>The nearshore ecosystem</vt:lpstr>
      <vt:lpstr>Separate study, but they’re clearly linked</vt:lpstr>
      <vt:lpstr>How do cross-habitat links alter food web structure?</vt:lpstr>
      <vt:lpstr>How do cross-habitat links alter food web structure?</vt:lpstr>
      <vt:lpstr>Network analysis can identify key links</vt:lpstr>
      <vt:lpstr>Sampling at Appledore Island, Isles of Shoals</vt:lpstr>
      <vt:lpstr>Sampling at Appledore Island, Isles of Shoals</vt:lpstr>
      <vt:lpstr>Island list(s) → interaction-based network</vt:lpstr>
      <vt:lpstr>Quantifying network structure and modularity</vt:lpstr>
      <vt:lpstr>PowerPoint Presentation</vt:lpstr>
      <vt:lpstr>Appledore’s subtidal community</vt:lpstr>
      <vt:lpstr>Appledore’s intertidal community</vt:lpstr>
      <vt:lpstr>Two distinct networks? not so much…</vt:lpstr>
      <vt:lpstr>Two distinct networks? not so much…</vt:lpstr>
      <vt:lpstr>The integrated nearshore food web</vt:lpstr>
      <vt:lpstr>Parts of the integrated network</vt:lpstr>
      <vt:lpstr>Who’s linking the integrated food web?</vt:lpstr>
      <vt:lpstr>24%</vt:lpstr>
      <vt:lpstr>Modularity analysis</vt:lpstr>
      <vt:lpstr>Network divisions are not structured by habitat  </vt:lpstr>
      <vt:lpstr>Future directions</vt:lpstr>
      <vt:lpstr>Take home messages</vt:lpstr>
      <vt:lpstr>Thank you!</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2 become 1 Linking subtidal and intertidal food webs  in the nearshore community of Appledore</dc:title>
  <cp:lastModifiedBy>Joey Burant</cp:lastModifiedBy>
  <cp:revision>11</cp:revision>
  <dcterms:modified xsi:type="dcterms:W3CDTF">2022-05-02T20:54:45Z</dcterms:modified>
</cp:coreProperties>
</file>